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27" r:id="rId2"/>
    <p:sldMasterId id="2147483740" r:id="rId3"/>
  </p:sldMasterIdLst>
  <p:notesMasterIdLst>
    <p:notesMasterId r:id="rId42"/>
  </p:notesMasterIdLst>
  <p:sldIdLst>
    <p:sldId id="493" r:id="rId4"/>
    <p:sldId id="592" r:id="rId5"/>
    <p:sldId id="634" r:id="rId6"/>
    <p:sldId id="638" r:id="rId7"/>
    <p:sldId id="639" r:id="rId8"/>
    <p:sldId id="608" r:id="rId9"/>
    <p:sldId id="568" r:id="rId10"/>
    <p:sldId id="610" r:id="rId11"/>
    <p:sldId id="609" r:id="rId12"/>
    <p:sldId id="611" r:id="rId13"/>
    <p:sldId id="613" r:id="rId14"/>
    <p:sldId id="615" r:id="rId15"/>
    <p:sldId id="542" r:id="rId16"/>
    <p:sldId id="616" r:id="rId17"/>
    <p:sldId id="581" r:id="rId18"/>
    <p:sldId id="579" r:id="rId19"/>
    <p:sldId id="607" r:id="rId20"/>
    <p:sldId id="621" r:id="rId21"/>
    <p:sldId id="663" r:id="rId22"/>
    <p:sldId id="664" r:id="rId23"/>
    <p:sldId id="623" r:id="rId24"/>
    <p:sldId id="624" r:id="rId25"/>
    <p:sldId id="626" r:id="rId26"/>
    <p:sldId id="661" r:id="rId27"/>
    <p:sldId id="651" r:id="rId28"/>
    <p:sldId id="653" r:id="rId29"/>
    <p:sldId id="655" r:id="rId30"/>
    <p:sldId id="656" r:id="rId31"/>
    <p:sldId id="659" r:id="rId32"/>
    <p:sldId id="662" r:id="rId33"/>
    <p:sldId id="654" r:id="rId34"/>
    <p:sldId id="683" r:id="rId35"/>
    <p:sldId id="599" r:id="rId36"/>
    <p:sldId id="602" r:id="rId37"/>
    <p:sldId id="601" r:id="rId38"/>
    <p:sldId id="637" r:id="rId39"/>
    <p:sldId id="665" r:id="rId40"/>
    <p:sldId id="268" r:id="rId41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yril Svozil" initials="CS" lastIdx="1" clrIdx="0">
    <p:extLst>
      <p:ext uri="{19B8F6BF-5375-455C-9EA6-DF929625EA0E}">
        <p15:presenceInfo xmlns:p15="http://schemas.microsoft.com/office/powerpoint/2012/main" userId="Cyril Svozil" providerId="None"/>
      </p:ext>
    </p:extLst>
  </p:cmAuthor>
  <p:cmAuthor id="2" name="Cyril Svozil" initials="CS [2]" lastIdx="3" clrIdx="1">
    <p:extLst>
      <p:ext uri="{19B8F6BF-5375-455C-9EA6-DF929625EA0E}">
        <p15:presenceInfo xmlns:p15="http://schemas.microsoft.com/office/powerpoint/2012/main" userId="S-1-5-21-4062458196-387440895-4090681445-114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66"/>
    <a:srgbClr val="CC3300"/>
    <a:srgbClr val="996633"/>
    <a:srgbClr val="FF9933"/>
    <a:srgbClr val="9933FF"/>
    <a:srgbClr val="993366"/>
    <a:srgbClr val="FF9966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87" autoAdjust="0"/>
    <p:restoredTop sz="97044" autoAdjust="0"/>
  </p:normalViewPr>
  <p:slideViewPr>
    <p:cSldViewPr>
      <p:cViewPr varScale="1">
        <p:scale>
          <a:sx n="106" d="100"/>
          <a:sy n="106" d="100"/>
        </p:scale>
        <p:origin x="1116" y="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17-02-15T10:10:57.992" idx="2">
    <p:pos x="5760" y="132"/>
    <p:text/>
    <p:extLst>
      <p:ext uri="{C676402C-5697-4E1C-873F-D02D1690AC5C}">
        <p15:threadingInfo xmlns:p15="http://schemas.microsoft.com/office/powerpoint/2012/main" timeZoneBias="-6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46247FD-6011-4D4C-8F33-D90B0D544990}" type="datetimeFigureOut">
              <a:rPr lang="cs-CZ"/>
              <a:pPr>
                <a:defRPr/>
              </a:pPr>
              <a:t>13.05.2019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noProof="0"/>
              <a:t>Klepnutím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818D38B-170E-46E9-BAF9-146E551A51F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18432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23E39E-9D81-4CD0-AF51-6080C186685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F3E868-7276-453C-8EF6-140B5A7E6AE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E3D276-BFD4-4A9E-9E4F-45C4DEE547B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Nadpis a 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graf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cs-CZ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CB6BC3-59E6-44EB-837E-BB5B37000FE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19DA6A-FDC3-4D2E-9E47-F46DFD815D2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10894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PlaceHolder 1"/>
          <p:cNvSpPr>
            <a:spLocks noGrp="1"/>
          </p:cNvSpPr>
          <p:nvPr>
            <p:ph type="title"/>
          </p:nvPr>
        </p:nvSpPr>
        <p:spPr>
          <a:xfrm>
            <a:off x="799138" y="533520"/>
            <a:ext cx="3086634" cy="1523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350" b="0" strike="noStrike" spc="-1">
              <a:solidFill>
                <a:srgbClr val="000000"/>
              </a:solidFill>
              <a:latin typeface="Franklin Gothic Medium"/>
            </a:endParaRPr>
          </a:p>
        </p:txBody>
      </p:sp>
      <p:sp>
        <p:nvSpPr>
          <p:cNvPr id="257" name="PlaceHolder 2"/>
          <p:cNvSpPr>
            <a:spLocks noGrp="1"/>
          </p:cNvSpPr>
          <p:nvPr>
            <p:ph type="subTitle"/>
          </p:nvPr>
        </p:nvSpPr>
        <p:spPr>
          <a:xfrm>
            <a:off x="4400526" y="533520"/>
            <a:ext cx="4401336" cy="54860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2401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897889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PlaceHolder 1"/>
          <p:cNvSpPr>
            <a:spLocks noGrp="1"/>
          </p:cNvSpPr>
          <p:nvPr>
            <p:ph type="title"/>
          </p:nvPr>
        </p:nvSpPr>
        <p:spPr>
          <a:xfrm>
            <a:off x="799138" y="533520"/>
            <a:ext cx="3086634" cy="1523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350" b="0" strike="noStrike" spc="-1">
              <a:solidFill>
                <a:srgbClr val="000000"/>
              </a:solidFill>
              <a:latin typeface="Franklin Gothic Medium"/>
            </a:endParaRPr>
          </a:p>
        </p:txBody>
      </p:sp>
      <p:sp>
        <p:nvSpPr>
          <p:cNvPr id="259" name="PlaceHolder 2"/>
          <p:cNvSpPr>
            <a:spLocks noGrp="1"/>
          </p:cNvSpPr>
          <p:nvPr>
            <p:ph type="body"/>
          </p:nvPr>
        </p:nvSpPr>
        <p:spPr>
          <a:xfrm>
            <a:off x="4400526" y="533520"/>
            <a:ext cx="4401336" cy="5486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500" b="0" strike="noStrike" spc="-1">
              <a:solidFill>
                <a:srgbClr val="595959"/>
              </a:solidFill>
              <a:latin typeface="Franklin Gothic Medium"/>
            </a:endParaRPr>
          </a:p>
        </p:txBody>
      </p:sp>
    </p:spTree>
    <p:extLst>
      <p:ext uri="{BB962C8B-B14F-4D97-AF65-F5344CB8AC3E}">
        <p14:creationId xmlns:p14="http://schemas.microsoft.com/office/powerpoint/2010/main" val="14450222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PlaceHolder 1"/>
          <p:cNvSpPr>
            <a:spLocks noGrp="1"/>
          </p:cNvSpPr>
          <p:nvPr>
            <p:ph type="title"/>
          </p:nvPr>
        </p:nvSpPr>
        <p:spPr>
          <a:xfrm>
            <a:off x="799138" y="533520"/>
            <a:ext cx="3086634" cy="1523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350" b="0" strike="noStrike" spc="-1">
              <a:solidFill>
                <a:srgbClr val="000000"/>
              </a:solidFill>
              <a:latin typeface="Franklin Gothic Medium"/>
            </a:endParaRPr>
          </a:p>
        </p:txBody>
      </p:sp>
      <p:sp>
        <p:nvSpPr>
          <p:cNvPr id="261" name="PlaceHolder 2"/>
          <p:cNvSpPr>
            <a:spLocks noGrp="1"/>
          </p:cNvSpPr>
          <p:nvPr>
            <p:ph type="body"/>
          </p:nvPr>
        </p:nvSpPr>
        <p:spPr>
          <a:xfrm>
            <a:off x="4400526" y="533520"/>
            <a:ext cx="2147599" cy="5486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500" b="0" strike="noStrike" spc="-1">
              <a:solidFill>
                <a:srgbClr val="595959"/>
              </a:solidFill>
              <a:latin typeface="Franklin Gothic Medium"/>
            </a:endParaRPr>
          </a:p>
        </p:txBody>
      </p:sp>
      <p:sp>
        <p:nvSpPr>
          <p:cNvPr id="262" name="PlaceHolder 3"/>
          <p:cNvSpPr>
            <a:spLocks noGrp="1"/>
          </p:cNvSpPr>
          <p:nvPr>
            <p:ph type="body"/>
          </p:nvPr>
        </p:nvSpPr>
        <p:spPr>
          <a:xfrm>
            <a:off x="6655883" y="533520"/>
            <a:ext cx="2147599" cy="5486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500" b="0" strike="noStrike" spc="-1">
              <a:solidFill>
                <a:srgbClr val="595959"/>
              </a:solidFill>
              <a:latin typeface="Franklin Gothic Medium"/>
            </a:endParaRPr>
          </a:p>
        </p:txBody>
      </p:sp>
    </p:spTree>
    <p:extLst>
      <p:ext uri="{BB962C8B-B14F-4D97-AF65-F5344CB8AC3E}">
        <p14:creationId xmlns:p14="http://schemas.microsoft.com/office/powerpoint/2010/main" val="33033127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PlaceHolder 1"/>
          <p:cNvSpPr>
            <a:spLocks noGrp="1"/>
          </p:cNvSpPr>
          <p:nvPr>
            <p:ph type="title"/>
          </p:nvPr>
        </p:nvSpPr>
        <p:spPr>
          <a:xfrm>
            <a:off x="799138" y="533520"/>
            <a:ext cx="3086634" cy="1523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350" b="0" strike="noStrike" spc="-1">
              <a:solidFill>
                <a:srgbClr val="000000"/>
              </a:solidFill>
              <a:latin typeface="Franklin Gothic Medium"/>
            </a:endParaRPr>
          </a:p>
        </p:txBody>
      </p:sp>
    </p:spTree>
    <p:extLst>
      <p:ext uri="{BB962C8B-B14F-4D97-AF65-F5344CB8AC3E}">
        <p14:creationId xmlns:p14="http://schemas.microsoft.com/office/powerpoint/2010/main" val="33069632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PlaceHolder 1"/>
          <p:cNvSpPr>
            <a:spLocks noGrp="1"/>
          </p:cNvSpPr>
          <p:nvPr>
            <p:ph type="subTitle"/>
          </p:nvPr>
        </p:nvSpPr>
        <p:spPr>
          <a:xfrm>
            <a:off x="799138" y="533520"/>
            <a:ext cx="3086634" cy="70635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cs-CZ" sz="2401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44309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45E13D-3B02-455F-AEDE-61ADE271E86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PlaceHolder 1"/>
          <p:cNvSpPr>
            <a:spLocks noGrp="1"/>
          </p:cNvSpPr>
          <p:nvPr>
            <p:ph type="title"/>
          </p:nvPr>
        </p:nvSpPr>
        <p:spPr>
          <a:xfrm>
            <a:off x="799138" y="533520"/>
            <a:ext cx="3086634" cy="1523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350" b="0" strike="noStrike" spc="-1">
              <a:solidFill>
                <a:srgbClr val="000000"/>
              </a:solidFill>
              <a:latin typeface="Franklin Gothic Medium"/>
            </a:endParaRPr>
          </a:p>
        </p:txBody>
      </p:sp>
      <p:sp>
        <p:nvSpPr>
          <p:cNvPr id="266" name="PlaceHolder 2"/>
          <p:cNvSpPr>
            <a:spLocks noGrp="1"/>
          </p:cNvSpPr>
          <p:nvPr>
            <p:ph type="body"/>
          </p:nvPr>
        </p:nvSpPr>
        <p:spPr>
          <a:xfrm>
            <a:off x="4400526" y="533520"/>
            <a:ext cx="2147599" cy="2616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500" b="0" strike="noStrike" spc="-1">
              <a:solidFill>
                <a:srgbClr val="595959"/>
              </a:solidFill>
              <a:latin typeface="Franklin Gothic Medium"/>
            </a:endParaRPr>
          </a:p>
        </p:txBody>
      </p:sp>
      <p:sp>
        <p:nvSpPr>
          <p:cNvPr id="267" name="PlaceHolder 3"/>
          <p:cNvSpPr>
            <a:spLocks noGrp="1"/>
          </p:cNvSpPr>
          <p:nvPr>
            <p:ph type="body"/>
          </p:nvPr>
        </p:nvSpPr>
        <p:spPr>
          <a:xfrm>
            <a:off x="4400526" y="3399120"/>
            <a:ext cx="2147599" cy="2616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500" b="0" strike="noStrike" spc="-1">
              <a:solidFill>
                <a:srgbClr val="595959"/>
              </a:solidFill>
              <a:latin typeface="Franklin Gothic Medium"/>
            </a:endParaRPr>
          </a:p>
        </p:txBody>
      </p:sp>
      <p:sp>
        <p:nvSpPr>
          <p:cNvPr id="268" name="PlaceHolder 4"/>
          <p:cNvSpPr>
            <a:spLocks noGrp="1"/>
          </p:cNvSpPr>
          <p:nvPr>
            <p:ph type="body"/>
          </p:nvPr>
        </p:nvSpPr>
        <p:spPr>
          <a:xfrm>
            <a:off x="6655883" y="533520"/>
            <a:ext cx="2147599" cy="5486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500" b="0" strike="noStrike" spc="-1">
              <a:solidFill>
                <a:srgbClr val="595959"/>
              </a:solidFill>
              <a:latin typeface="Franklin Gothic Medium"/>
            </a:endParaRPr>
          </a:p>
        </p:txBody>
      </p:sp>
    </p:spTree>
    <p:extLst>
      <p:ext uri="{BB962C8B-B14F-4D97-AF65-F5344CB8AC3E}">
        <p14:creationId xmlns:p14="http://schemas.microsoft.com/office/powerpoint/2010/main" val="34430511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PlaceHolder 1"/>
          <p:cNvSpPr>
            <a:spLocks noGrp="1"/>
          </p:cNvSpPr>
          <p:nvPr>
            <p:ph type="title"/>
          </p:nvPr>
        </p:nvSpPr>
        <p:spPr>
          <a:xfrm>
            <a:off x="799138" y="533520"/>
            <a:ext cx="3086634" cy="1523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350" b="0" strike="noStrike" spc="-1">
              <a:solidFill>
                <a:srgbClr val="000000"/>
              </a:solidFill>
              <a:latin typeface="Franklin Gothic Medium"/>
            </a:endParaRPr>
          </a:p>
        </p:txBody>
      </p:sp>
      <p:sp>
        <p:nvSpPr>
          <p:cNvPr id="270" name="PlaceHolder 2"/>
          <p:cNvSpPr>
            <a:spLocks noGrp="1"/>
          </p:cNvSpPr>
          <p:nvPr>
            <p:ph type="body"/>
          </p:nvPr>
        </p:nvSpPr>
        <p:spPr>
          <a:xfrm>
            <a:off x="4400526" y="533520"/>
            <a:ext cx="2147599" cy="5486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500" b="0" strike="noStrike" spc="-1">
              <a:solidFill>
                <a:srgbClr val="595959"/>
              </a:solidFill>
              <a:latin typeface="Franklin Gothic Medium"/>
            </a:endParaRPr>
          </a:p>
        </p:txBody>
      </p:sp>
      <p:sp>
        <p:nvSpPr>
          <p:cNvPr id="271" name="PlaceHolder 3"/>
          <p:cNvSpPr>
            <a:spLocks noGrp="1"/>
          </p:cNvSpPr>
          <p:nvPr>
            <p:ph type="body"/>
          </p:nvPr>
        </p:nvSpPr>
        <p:spPr>
          <a:xfrm>
            <a:off x="6655883" y="533520"/>
            <a:ext cx="2147599" cy="2616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500" b="0" strike="noStrike" spc="-1">
              <a:solidFill>
                <a:srgbClr val="595959"/>
              </a:solidFill>
              <a:latin typeface="Franklin Gothic Medium"/>
            </a:endParaRPr>
          </a:p>
        </p:txBody>
      </p:sp>
      <p:sp>
        <p:nvSpPr>
          <p:cNvPr id="272" name="PlaceHolder 4"/>
          <p:cNvSpPr>
            <a:spLocks noGrp="1"/>
          </p:cNvSpPr>
          <p:nvPr>
            <p:ph type="body"/>
          </p:nvPr>
        </p:nvSpPr>
        <p:spPr>
          <a:xfrm>
            <a:off x="6655883" y="3399120"/>
            <a:ext cx="2147599" cy="2616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500" b="0" strike="noStrike" spc="-1">
              <a:solidFill>
                <a:srgbClr val="595959"/>
              </a:solidFill>
              <a:latin typeface="Franklin Gothic Medium"/>
            </a:endParaRPr>
          </a:p>
        </p:txBody>
      </p:sp>
    </p:spTree>
    <p:extLst>
      <p:ext uri="{BB962C8B-B14F-4D97-AF65-F5344CB8AC3E}">
        <p14:creationId xmlns:p14="http://schemas.microsoft.com/office/powerpoint/2010/main" val="13885926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PlaceHolder 1"/>
          <p:cNvSpPr>
            <a:spLocks noGrp="1"/>
          </p:cNvSpPr>
          <p:nvPr>
            <p:ph type="title"/>
          </p:nvPr>
        </p:nvSpPr>
        <p:spPr>
          <a:xfrm>
            <a:off x="799138" y="533520"/>
            <a:ext cx="3086634" cy="1523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350" b="0" strike="noStrike" spc="-1">
              <a:solidFill>
                <a:srgbClr val="000000"/>
              </a:solidFill>
              <a:latin typeface="Franklin Gothic Medium"/>
            </a:endParaRPr>
          </a:p>
        </p:txBody>
      </p:sp>
      <p:sp>
        <p:nvSpPr>
          <p:cNvPr id="274" name="PlaceHolder 2"/>
          <p:cNvSpPr>
            <a:spLocks noGrp="1"/>
          </p:cNvSpPr>
          <p:nvPr>
            <p:ph type="body"/>
          </p:nvPr>
        </p:nvSpPr>
        <p:spPr>
          <a:xfrm>
            <a:off x="4400526" y="533520"/>
            <a:ext cx="2147599" cy="2616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500" b="0" strike="noStrike" spc="-1">
              <a:solidFill>
                <a:srgbClr val="595959"/>
              </a:solidFill>
              <a:latin typeface="Franklin Gothic Medium"/>
            </a:endParaRPr>
          </a:p>
        </p:txBody>
      </p:sp>
      <p:sp>
        <p:nvSpPr>
          <p:cNvPr id="275" name="PlaceHolder 3"/>
          <p:cNvSpPr>
            <a:spLocks noGrp="1"/>
          </p:cNvSpPr>
          <p:nvPr>
            <p:ph type="body"/>
          </p:nvPr>
        </p:nvSpPr>
        <p:spPr>
          <a:xfrm>
            <a:off x="6655883" y="533520"/>
            <a:ext cx="2147599" cy="2616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500" b="0" strike="noStrike" spc="-1">
              <a:solidFill>
                <a:srgbClr val="595959"/>
              </a:solidFill>
              <a:latin typeface="Franklin Gothic Medium"/>
            </a:endParaRPr>
          </a:p>
        </p:txBody>
      </p:sp>
      <p:sp>
        <p:nvSpPr>
          <p:cNvPr id="276" name="PlaceHolder 4"/>
          <p:cNvSpPr>
            <a:spLocks noGrp="1"/>
          </p:cNvSpPr>
          <p:nvPr>
            <p:ph type="body"/>
          </p:nvPr>
        </p:nvSpPr>
        <p:spPr>
          <a:xfrm>
            <a:off x="4400526" y="3399120"/>
            <a:ext cx="4401336" cy="2616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500" b="0" strike="noStrike" spc="-1">
              <a:solidFill>
                <a:srgbClr val="595959"/>
              </a:solidFill>
              <a:latin typeface="Franklin Gothic Medium"/>
            </a:endParaRPr>
          </a:p>
        </p:txBody>
      </p:sp>
    </p:spTree>
    <p:extLst>
      <p:ext uri="{BB962C8B-B14F-4D97-AF65-F5344CB8AC3E}">
        <p14:creationId xmlns:p14="http://schemas.microsoft.com/office/powerpoint/2010/main" val="252444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PlaceHolder 1"/>
          <p:cNvSpPr>
            <a:spLocks noGrp="1"/>
          </p:cNvSpPr>
          <p:nvPr>
            <p:ph type="title"/>
          </p:nvPr>
        </p:nvSpPr>
        <p:spPr>
          <a:xfrm>
            <a:off x="799138" y="533520"/>
            <a:ext cx="3086634" cy="1523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350" b="0" strike="noStrike" spc="-1">
              <a:solidFill>
                <a:srgbClr val="000000"/>
              </a:solidFill>
              <a:latin typeface="Franklin Gothic Medium"/>
            </a:endParaRPr>
          </a:p>
        </p:txBody>
      </p:sp>
      <p:sp>
        <p:nvSpPr>
          <p:cNvPr id="278" name="PlaceHolder 2"/>
          <p:cNvSpPr>
            <a:spLocks noGrp="1"/>
          </p:cNvSpPr>
          <p:nvPr>
            <p:ph type="body"/>
          </p:nvPr>
        </p:nvSpPr>
        <p:spPr>
          <a:xfrm>
            <a:off x="4400526" y="533520"/>
            <a:ext cx="4401336" cy="2616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500" b="0" strike="noStrike" spc="-1">
              <a:solidFill>
                <a:srgbClr val="595959"/>
              </a:solidFill>
              <a:latin typeface="Franklin Gothic Medium"/>
            </a:endParaRPr>
          </a:p>
        </p:txBody>
      </p:sp>
      <p:sp>
        <p:nvSpPr>
          <p:cNvPr id="279" name="PlaceHolder 3"/>
          <p:cNvSpPr>
            <a:spLocks noGrp="1"/>
          </p:cNvSpPr>
          <p:nvPr>
            <p:ph type="body"/>
          </p:nvPr>
        </p:nvSpPr>
        <p:spPr>
          <a:xfrm>
            <a:off x="4400526" y="3399120"/>
            <a:ext cx="4401336" cy="2616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500" b="0" strike="noStrike" spc="-1">
              <a:solidFill>
                <a:srgbClr val="595959"/>
              </a:solidFill>
              <a:latin typeface="Franklin Gothic Medium"/>
            </a:endParaRPr>
          </a:p>
        </p:txBody>
      </p:sp>
    </p:spTree>
    <p:extLst>
      <p:ext uri="{BB962C8B-B14F-4D97-AF65-F5344CB8AC3E}">
        <p14:creationId xmlns:p14="http://schemas.microsoft.com/office/powerpoint/2010/main" val="33093579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PlaceHolder 1"/>
          <p:cNvSpPr>
            <a:spLocks noGrp="1"/>
          </p:cNvSpPr>
          <p:nvPr>
            <p:ph type="title"/>
          </p:nvPr>
        </p:nvSpPr>
        <p:spPr>
          <a:xfrm>
            <a:off x="799138" y="533520"/>
            <a:ext cx="3086634" cy="1523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350" b="0" strike="noStrike" spc="-1">
              <a:solidFill>
                <a:srgbClr val="000000"/>
              </a:solidFill>
              <a:latin typeface="Franklin Gothic Medium"/>
            </a:endParaRPr>
          </a:p>
        </p:txBody>
      </p:sp>
      <p:sp>
        <p:nvSpPr>
          <p:cNvPr id="281" name="PlaceHolder 2"/>
          <p:cNvSpPr>
            <a:spLocks noGrp="1"/>
          </p:cNvSpPr>
          <p:nvPr>
            <p:ph type="body"/>
          </p:nvPr>
        </p:nvSpPr>
        <p:spPr>
          <a:xfrm>
            <a:off x="4400526" y="533520"/>
            <a:ext cx="2147599" cy="2616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500" b="0" strike="noStrike" spc="-1">
              <a:solidFill>
                <a:srgbClr val="595959"/>
              </a:solidFill>
              <a:latin typeface="Franklin Gothic Medium"/>
            </a:endParaRPr>
          </a:p>
        </p:txBody>
      </p:sp>
      <p:sp>
        <p:nvSpPr>
          <p:cNvPr id="282" name="PlaceHolder 3"/>
          <p:cNvSpPr>
            <a:spLocks noGrp="1"/>
          </p:cNvSpPr>
          <p:nvPr>
            <p:ph type="body"/>
          </p:nvPr>
        </p:nvSpPr>
        <p:spPr>
          <a:xfrm>
            <a:off x="6655883" y="533520"/>
            <a:ext cx="2147599" cy="2616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500" b="0" strike="noStrike" spc="-1">
              <a:solidFill>
                <a:srgbClr val="595959"/>
              </a:solidFill>
              <a:latin typeface="Franklin Gothic Medium"/>
            </a:endParaRPr>
          </a:p>
        </p:txBody>
      </p:sp>
      <p:sp>
        <p:nvSpPr>
          <p:cNvPr id="283" name="PlaceHolder 4"/>
          <p:cNvSpPr>
            <a:spLocks noGrp="1"/>
          </p:cNvSpPr>
          <p:nvPr>
            <p:ph type="body"/>
          </p:nvPr>
        </p:nvSpPr>
        <p:spPr>
          <a:xfrm>
            <a:off x="6655883" y="3399120"/>
            <a:ext cx="2147599" cy="2616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500" b="0" strike="noStrike" spc="-1">
              <a:solidFill>
                <a:srgbClr val="595959"/>
              </a:solidFill>
              <a:latin typeface="Franklin Gothic Medium"/>
            </a:endParaRPr>
          </a:p>
        </p:txBody>
      </p:sp>
      <p:sp>
        <p:nvSpPr>
          <p:cNvPr id="284" name="PlaceHolder 5"/>
          <p:cNvSpPr>
            <a:spLocks noGrp="1"/>
          </p:cNvSpPr>
          <p:nvPr>
            <p:ph type="body"/>
          </p:nvPr>
        </p:nvSpPr>
        <p:spPr>
          <a:xfrm>
            <a:off x="4400526" y="3399120"/>
            <a:ext cx="2147599" cy="2616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500" b="0" strike="noStrike" spc="-1">
              <a:solidFill>
                <a:srgbClr val="595959"/>
              </a:solidFill>
              <a:latin typeface="Franklin Gothic Medium"/>
            </a:endParaRPr>
          </a:p>
        </p:txBody>
      </p:sp>
    </p:spTree>
    <p:extLst>
      <p:ext uri="{BB962C8B-B14F-4D97-AF65-F5344CB8AC3E}">
        <p14:creationId xmlns:p14="http://schemas.microsoft.com/office/powerpoint/2010/main" val="358232417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PlaceHolder 1"/>
          <p:cNvSpPr>
            <a:spLocks noGrp="1"/>
          </p:cNvSpPr>
          <p:nvPr>
            <p:ph type="title"/>
          </p:nvPr>
        </p:nvSpPr>
        <p:spPr>
          <a:xfrm>
            <a:off x="799138" y="533520"/>
            <a:ext cx="3086634" cy="152352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350" b="0" strike="noStrike" spc="-1">
              <a:solidFill>
                <a:srgbClr val="000000"/>
              </a:solidFill>
              <a:latin typeface="Franklin Gothic Medium"/>
            </a:endParaRPr>
          </a:p>
        </p:txBody>
      </p:sp>
      <p:sp>
        <p:nvSpPr>
          <p:cNvPr id="286" name="PlaceHolder 2"/>
          <p:cNvSpPr>
            <a:spLocks noGrp="1"/>
          </p:cNvSpPr>
          <p:nvPr>
            <p:ph type="body"/>
          </p:nvPr>
        </p:nvSpPr>
        <p:spPr>
          <a:xfrm>
            <a:off x="4400526" y="533520"/>
            <a:ext cx="1417059" cy="2616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500" b="0" strike="noStrike" spc="-1">
              <a:solidFill>
                <a:srgbClr val="595959"/>
              </a:solidFill>
              <a:latin typeface="Franklin Gothic Medium"/>
            </a:endParaRPr>
          </a:p>
        </p:txBody>
      </p:sp>
      <p:sp>
        <p:nvSpPr>
          <p:cNvPr id="287" name="PlaceHolder 3"/>
          <p:cNvSpPr>
            <a:spLocks noGrp="1"/>
          </p:cNvSpPr>
          <p:nvPr>
            <p:ph type="body"/>
          </p:nvPr>
        </p:nvSpPr>
        <p:spPr>
          <a:xfrm>
            <a:off x="5888614" y="533520"/>
            <a:ext cx="1417059" cy="2616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500" b="0" strike="noStrike" spc="-1">
              <a:solidFill>
                <a:srgbClr val="595959"/>
              </a:solidFill>
              <a:latin typeface="Franklin Gothic Medium"/>
            </a:endParaRPr>
          </a:p>
        </p:txBody>
      </p:sp>
      <p:sp>
        <p:nvSpPr>
          <p:cNvPr id="288" name="PlaceHolder 4"/>
          <p:cNvSpPr>
            <a:spLocks noGrp="1"/>
          </p:cNvSpPr>
          <p:nvPr>
            <p:ph type="body"/>
          </p:nvPr>
        </p:nvSpPr>
        <p:spPr>
          <a:xfrm>
            <a:off x="7376971" y="533520"/>
            <a:ext cx="1417059" cy="2616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500" b="0" strike="noStrike" spc="-1">
              <a:solidFill>
                <a:srgbClr val="595959"/>
              </a:solidFill>
              <a:latin typeface="Franklin Gothic Medium"/>
            </a:endParaRPr>
          </a:p>
        </p:txBody>
      </p:sp>
      <p:sp>
        <p:nvSpPr>
          <p:cNvPr id="289" name="PlaceHolder 5"/>
          <p:cNvSpPr>
            <a:spLocks noGrp="1"/>
          </p:cNvSpPr>
          <p:nvPr>
            <p:ph type="body"/>
          </p:nvPr>
        </p:nvSpPr>
        <p:spPr>
          <a:xfrm>
            <a:off x="7376971" y="3399120"/>
            <a:ext cx="1417059" cy="2616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500" b="0" strike="noStrike" spc="-1">
              <a:solidFill>
                <a:srgbClr val="595959"/>
              </a:solidFill>
              <a:latin typeface="Franklin Gothic Medium"/>
            </a:endParaRPr>
          </a:p>
        </p:txBody>
      </p:sp>
      <p:sp>
        <p:nvSpPr>
          <p:cNvPr id="290" name="PlaceHolder 6"/>
          <p:cNvSpPr>
            <a:spLocks noGrp="1"/>
          </p:cNvSpPr>
          <p:nvPr>
            <p:ph type="body"/>
          </p:nvPr>
        </p:nvSpPr>
        <p:spPr>
          <a:xfrm>
            <a:off x="5888614" y="3399120"/>
            <a:ext cx="1417059" cy="2616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500" b="0" strike="noStrike" spc="-1">
              <a:solidFill>
                <a:srgbClr val="595959"/>
              </a:solidFill>
              <a:latin typeface="Franklin Gothic Medium"/>
            </a:endParaRPr>
          </a:p>
        </p:txBody>
      </p:sp>
      <p:sp>
        <p:nvSpPr>
          <p:cNvPr id="291" name="PlaceHolder 7"/>
          <p:cNvSpPr>
            <a:spLocks noGrp="1"/>
          </p:cNvSpPr>
          <p:nvPr>
            <p:ph type="body"/>
          </p:nvPr>
        </p:nvSpPr>
        <p:spPr>
          <a:xfrm>
            <a:off x="4400526" y="3399120"/>
            <a:ext cx="1417059" cy="26164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1500" b="0" strike="noStrike" spc="-1">
              <a:solidFill>
                <a:srgbClr val="595959"/>
              </a:solidFill>
              <a:latin typeface="Franklin Gothic Medium"/>
            </a:endParaRPr>
          </a:p>
        </p:txBody>
      </p:sp>
    </p:spTree>
    <p:extLst>
      <p:ext uri="{BB962C8B-B14F-4D97-AF65-F5344CB8AC3E}">
        <p14:creationId xmlns:p14="http://schemas.microsoft.com/office/powerpoint/2010/main" val="72127483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5F3D0B-F7BA-4EF7-90C7-3E2927A75A9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90226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C7FD44-BF37-4FE2-B197-67E0A91AF94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49159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009012-D2E2-4378-99B6-53988E9A376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42541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4186C9-7090-4F8F-8D2B-CC74B2C9697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251206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A97F35-2FA0-48ED-B32B-0C3B917A57B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394F3F-241A-48E9-AA88-99DC11F94CF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3685121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71FFA2-1C0D-4C1E-9C93-9E6FF068EE4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1073561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3E6915-8522-4D9A-9C30-360926E59A7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113770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0A1922-A4E9-4DEC-8754-7B10444BDBE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665652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BA9977-5578-4F14-9CB3-31E6CEF0C0B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398806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FB3447-9FC8-4CF2-90C2-D9447858905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0734750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4677D0-3E0E-41BB-BEC6-E1843DEC24D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2378331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9D3507-1D03-4FEB-89FA-DBAD0A87265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392719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cs-CZ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61E323-3A5F-413D-8980-9AA293800B1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413932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0CE14A-D50A-4FA0-B3B3-FC7B7825BC8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C37635-408C-4A95-9B0B-7CD73C623F1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6448FD-1BDA-40F8-BD01-74D706D3A95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963B8F-89A2-4091-A824-61C92B5B6C0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B1DB8A-668A-45F3-B0A3-33FC5B18D97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7EF5CB-CD7F-468D-B3A8-E00A7BEADBA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 předlohy nadpisů.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53181B2-F435-4BB7-848B-84CAB3939A2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PlaceHolder 1"/>
          <p:cNvSpPr>
            <a:spLocks noGrp="1"/>
          </p:cNvSpPr>
          <p:nvPr>
            <p:ph type="title"/>
          </p:nvPr>
        </p:nvSpPr>
        <p:spPr>
          <a:xfrm>
            <a:off x="799138" y="533520"/>
            <a:ext cx="3086634" cy="1523520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701" b="1" strike="noStrike" spc="-1">
                <a:solidFill>
                  <a:srgbClr val="00AEEF"/>
                </a:solidFill>
                <a:latin typeface="Franklin Gothic Medium"/>
              </a:rPr>
              <a:t>Kliknutím lze upravit styl.</a:t>
            </a:r>
            <a:endParaRPr lang="en-US" sz="2701" b="0" strike="noStrike" spc="-1">
              <a:solidFill>
                <a:srgbClr val="000000"/>
              </a:solidFill>
              <a:latin typeface="Franklin Gothic Medium"/>
            </a:endParaRPr>
          </a:p>
        </p:txBody>
      </p:sp>
      <p:sp>
        <p:nvSpPr>
          <p:cNvPr id="251" name="PlaceHolder 2"/>
          <p:cNvSpPr>
            <a:spLocks noGrp="1"/>
          </p:cNvSpPr>
          <p:nvPr>
            <p:ph type="body"/>
          </p:nvPr>
        </p:nvSpPr>
        <p:spPr>
          <a:xfrm>
            <a:off x="4400526" y="533520"/>
            <a:ext cx="4401336" cy="548604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indent="-228240">
              <a:lnSpc>
                <a:spcPct val="100000"/>
              </a:lnSpc>
              <a:spcBef>
                <a:spcPts val="1800"/>
              </a:spcBef>
              <a:buClr>
                <a:srgbClr val="595959"/>
              </a:buClr>
              <a:buSzPct val="80000"/>
              <a:buFont typeface="Arial"/>
              <a:buChar char="•"/>
            </a:pPr>
            <a:r>
              <a:rPr lang="en-US" sz="1500" b="0" strike="noStrike" spc="-1">
                <a:solidFill>
                  <a:srgbClr val="595959"/>
                </a:solidFill>
                <a:latin typeface="Franklin Gothic Medium"/>
              </a:rPr>
              <a:t>Upravte styly předlohy textu.</a:t>
            </a:r>
          </a:p>
          <a:p>
            <a:pPr marL="445889" lvl="1" indent="-171226">
              <a:lnSpc>
                <a:spcPct val="100000"/>
              </a:lnSpc>
              <a:spcBef>
                <a:spcPts val="751"/>
              </a:spcBef>
              <a:buClr>
                <a:srgbClr val="595959"/>
              </a:buClr>
              <a:buSzPct val="80000"/>
              <a:buFont typeface="Arial"/>
              <a:buChar char="•"/>
            </a:pPr>
            <a:r>
              <a:rPr lang="en-US" sz="1350" b="0" strike="noStrike" spc="-1">
                <a:solidFill>
                  <a:srgbClr val="595959"/>
                </a:solidFill>
                <a:latin typeface="Franklin Gothic Medium"/>
              </a:rPr>
              <a:t>Druhá úroveň</a:t>
            </a:r>
          </a:p>
          <a:p>
            <a:pPr marL="583085" lvl="2" indent="-136927">
              <a:lnSpc>
                <a:spcPct val="100000"/>
              </a:lnSpc>
              <a:spcBef>
                <a:spcPts val="451"/>
              </a:spcBef>
              <a:buClr>
                <a:srgbClr val="595959"/>
              </a:buClr>
              <a:buSzPct val="80000"/>
              <a:buFont typeface="Arial"/>
              <a:buChar char="•"/>
            </a:pPr>
            <a:r>
              <a:rPr lang="en-US" sz="1200" b="0" strike="noStrike" spc="-1">
                <a:solidFill>
                  <a:srgbClr val="595959"/>
                </a:solidFill>
                <a:latin typeface="Franklin Gothic Medium"/>
              </a:rPr>
              <a:t>Třetí úroveň</a:t>
            </a:r>
          </a:p>
          <a:p>
            <a:pPr marL="720282" lvl="3" indent="-136927">
              <a:lnSpc>
                <a:spcPct val="100000"/>
              </a:lnSpc>
              <a:spcBef>
                <a:spcPts val="451"/>
              </a:spcBef>
              <a:buClr>
                <a:srgbClr val="595959"/>
              </a:buClr>
              <a:buSzPct val="80000"/>
              <a:buFont typeface="Arial"/>
              <a:buChar char="•"/>
            </a:pPr>
            <a:r>
              <a:rPr lang="en-US" sz="1050" b="0" strike="noStrike" spc="-1">
                <a:solidFill>
                  <a:srgbClr val="595959"/>
                </a:solidFill>
                <a:latin typeface="Franklin Gothic Medium"/>
              </a:rPr>
              <a:t>Čtvrtá úroveň</a:t>
            </a:r>
          </a:p>
          <a:p>
            <a:pPr marL="823179" lvl="4" indent="-102627">
              <a:lnSpc>
                <a:spcPct val="100000"/>
              </a:lnSpc>
              <a:spcBef>
                <a:spcPts val="451"/>
              </a:spcBef>
              <a:buClr>
                <a:srgbClr val="595959"/>
              </a:buClr>
              <a:buSzPct val="80000"/>
              <a:buFont typeface="Arial"/>
              <a:buChar char="•"/>
            </a:pPr>
            <a:r>
              <a:rPr lang="en-US" sz="1050" b="0" strike="noStrike" spc="-1">
                <a:solidFill>
                  <a:srgbClr val="595959"/>
                </a:solidFill>
                <a:latin typeface="Franklin Gothic Medium"/>
              </a:rPr>
              <a:t>Pátá úroveň</a:t>
            </a:r>
          </a:p>
        </p:txBody>
      </p:sp>
      <p:sp>
        <p:nvSpPr>
          <p:cNvPr id="252" name="PlaceHolder 3"/>
          <p:cNvSpPr>
            <a:spLocks noGrp="1"/>
          </p:cNvSpPr>
          <p:nvPr>
            <p:ph type="body"/>
          </p:nvPr>
        </p:nvSpPr>
        <p:spPr>
          <a:xfrm>
            <a:off x="799138" y="2209680"/>
            <a:ext cx="3086634" cy="380952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1"/>
              </a:spcBef>
            </a:pPr>
            <a:r>
              <a:rPr lang="en-US" sz="1350" b="0" strike="noStrike" spc="-1">
                <a:solidFill>
                  <a:srgbClr val="595959"/>
                </a:solidFill>
                <a:latin typeface="Franklin Gothic Medium"/>
              </a:rPr>
              <a:t>Upravte styly předlohy textu.</a:t>
            </a:r>
          </a:p>
        </p:txBody>
      </p:sp>
      <p:sp>
        <p:nvSpPr>
          <p:cNvPr id="253" name="PlaceHolder 4"/>
          <p:cNvSpPr>
            <a:spLocks noGrp="1"/>
          </p:cNvSpPr>
          <p:nvPr>
            <p:ph type="dt"/>
          </p:nvPr>
        </p:nvSpPr>
        <p:spPr>
          <a:xfrm>
            <a:off x="5200744" y="6155280"/>
            <a:ext cx="1028698" cy="27252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endParaRPr lang="cs-CZ" sz="750" b="0" strike="noStrike" spc="-1">
              <a:latin typeface="Times New Roman"/>
            </a:endParaRPr>
          </a:p>
        </p:txBody>
      </p:sp>
      <p:sp>
        <p:nvSpPr>
          <p:cNvPr id="254" name="PlaceHolder 5"/>
          <p:cNvSpPr>
            <a:spLocks noGrp="1"/>
          </p:cNvSpPr>
          <p:nvPr>
            <p:ph type="ftr"/>
          </p:nvPr>
        </p:nvSpPr>
        <p:spPr>
          <a:xfrm>
            <a:off x="799138" y="6155280"/>
            <a:ext cx="4240644" cy="272520"/>
          </a:xfrm>
          <a:prstGeom prst="rect">
            <a:avLst/>
          </a:prstGeom>
        </p:spPr>
        <p:txBody>
          <a:bodyPr anchor="ctr"/>
          <a:lstStyle/>
          <a:p>
            <a:endParaRPr lang="cs-CZ" sz="1800" b="0" strike="noStrike" spc="-1">
              <a:latin typeface="Times New Roman"/>
            </a:endParaRPr>
          </a:p>
        </p:txBody>
      </p:sp>
      <p:sp>
        <p:nvSpPr>
          <p:cNvPr id="255" name="PlaceHolder 6"/>
          <p:cNvSpPr>
            <a:spLocks noGrp="1"/>
          </p:cNvSpPr>
          <p:nvPr>
            <p:ph type="sldNum"/>
          </p:nvPr>
        </p:nvSpPr>
        <p:spPr>
          <a:xfrm>
            <a:off x="6401207" y="6155280"/>
            <a:ext cx="914458" cy="27252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C651FB73-C9BF-4DD1-81BA-17CFBA3C79CB}" type="slidenum">
              <a:rPr lang="cs-CZ" sz="750" b="0" strike="noStrike" spc="-1">
                <a:solidFill>
                  <a:srgbClr val="595959"/>
                </a:solidFill>
                <a:latin typeface="Franklin Gothic Medium"/>
              </a:rPr>
              <a:t>‹#›</a:t>
            </a:fld>
            <a:endParaRPr lang="cs-CZ" sz="75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56960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  <p:sldLayoutId id="2147483739" r:id="rId12"/>
  </p:sldLayoutIdLst>
  <p:hf hdr="0" ftr="0" dt="0"/>
  <p:txStyles>
    <p:titleStyle>
      <a:lvl1pPr algn="l" defTabSz="685983" rtl="0" eaLnBrk="1" latinLnBrk="0" hangingPunct="1">
        <a:lnSpc>
          <a:spcPct val="90000"/>
        </a:lnSpc>
        <a:spcBef>
          <a:spcPct val="0"/>
        </a:spcBef>
        <a:buNone/>
        <a:defRPr sz="330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5795" indent="-171226" algn="l" defTabSz="685983" rtl="0" eaLnBrk="1" latinLnBrk="0" hangingPunct="1">
        <a:lnSpc>
          <a:spcPct val="100000"/>
        </a:lnSpc>
        <a:spcBef>
          <a:spcPts val="451"/>
        </a:spcBef>
        <a:buClr>
          <a:srgbClr val="595959"/>
        </a:buClr>
        <a:buSzPct val="80000"/>
        <a:buFont typeface="Arial"/>
        <a:buChar char="•"/>
        <a:defRPr sz="2101" kern="1200">
          <a:solidFill>
            <a:schemeClr val="tx1"/>
          </a:solidFill>
          <a:latin typeface="+mn-lt"/>
          <a:ea typeface="+mn-ea"/>
          <a:cs typeface="+mn-cs"/>
        </a:defRPr>
      </a:lvl1pPr>
      <a:lvl2pPr marL="514487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479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470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461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6453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9444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2436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5427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91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983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974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966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957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949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4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932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 předlohy nadpisů.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6AAFD128-CAF1-439E-B001-247EA6096BA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31636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  <p:sldLayoutId id="2147483752" r:id="rId12"/>
    <p:sldLayoutId id="2147483753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hyperlink" Target="http://www.fenixgroup.cz/sites/default/files/styles/large/public/img_0994b.jpg?itok=np3Usge3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179512" y="762044"/>
            <a:ext cx="8568952" cy="861774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cs-CZ" sz="3200" b="1" dirty="0">
                <a:solidFill>
                  <a:srgbClr val="000000"/>
                </a:solidFill>
                <a:latin typeface="Calibri" panose="020F0502020204030204"/>
                <a:ea typeface="Times New Roman" pitchFamily="18" charset="0"/>
                <a:cs typeface="Tahoma" pitchFamily="34" charset="0"/>
              </a:rPr>
              <a:t>   </a:t>
            </a:r>
            <a:r>
              <a:rPr lang="cs-CZ" sz="3200" b="1" dirty="0" err="1">
                <a:solidFill>
                  <a:srgbClr val="000000"/>
                </a:solidFill>
                <a:latin typeface="Calibri" panose="020F0502020204030204"/>
                <a:ea typeface="Times New Roman" pitchFamily="18" charset="0"/>
                <a:cs typeface="Tahoma" pitchFamily="34" charset="0"/>
              </a:rPr>
              <a:t>nZEB</a:t>
            </a:r>
            <a:r>
              <a:rPr lang="cs-CZ" sz="3200" b="1" dirty="0">
                <a:solidFill>
                  <a:srgbClr val="000000"/>
                </a:solidFill>
                <a:latin typeface="Calibri" panose="020F0502020204030204"/>
                <a:ea typeface="Times New Roman" pitchFamily="18" charset="0"/>
                <a:cs typeface="Tahoma" pitchFamily="34" charset="0"/>
              </a:rPr>
              <a:t> jako aktivní prvek energetické soustavy</a:t>
            </a:r>
          </a:p>
          <a:p>
            <a:pPr algn="ctr"/>
            <a:r>
              <a:rPr lang="cs-CZ" b="1" dirty="0">
                <a:solidFill>
                  <a:srgbClr val="000000"/>
                </a:solidFill>
                <a:latin typeface="Calibri" panose="020F0502020204030204"/>
                <a:ea typeface="Times New Roman" pitchFamily="18" charset="0"/>
                <a:cs typeface="Tahoma" pitchFamily="34" charset="0"/>
              </a:rPr>
              <a:t>34 měsíců v  provozu ! 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190465"/>
            <a:ext cx="1581383" cy="463857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4219" y="1988840"/>
            <a:ext cx="6987597" cy="4641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9152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76D0835C-6F0B-403B-A3DE-CF59E05E08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8640"/>
            <a:ext cx="9144000" cy="6410497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247C8B94-F52D-4530-8C62-D22403FCAEBA}"/>
              </a:ext>
            </a:extLst>
          </p:cNvPr>
          <p:cNvSpPr txBox="1"/>
          <p:nvPr/>
        </p:nvSpPr>
        <p:spPr>
          <a:xfrm>
            <a:off x="72286" y="5445224"/>
            <a:ext cx="90717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Vlastní výroba FVE pokrývala v těchto podmínkách  91 % energetických potřeb budovy </a:t>
            </a:r>
          </a:p>
        </p:txBody>
      </p:sp>
    </p:spTree>
    <p:extLst>
      <p:ext uri="{BB962C8B-B14F-4D97-AF65-F5344CB8AC3E}">
        <p14:creationId xmlns:p14="http://schemas.microsoft.com/office/powerpoint/2010/main" val="41841333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19C6D73A-271C-4DA1-9230-9632C8A893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8640"/>
            <a:ext cx="9144000" cy="6410497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6774DD78-B471-4706-8F70-E9D639D3859D}"/>
              </a:ext>
            </a:extLst>
          </p:cNvPr>
          <p:cNvSpPr txBox="1"/>
          <p:nvPr/>
        </p:nvSpPr>
        <p:spPr>
          <a:xfrm>
            <a:off x="395536" y="5157192"/>
            <a:ext cx="863409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/>
              <a:t>Porovnání skutečné spotřeby budovy s odběrem ze sítě  - </a:t>
            </a:r>
          </a:p>
          <a:p>
            <a:r>
              <a:rPr lang="cs-CZ" sz="2000" b="1" dirty="0"/>
              <a:t>ukazuje drobné řízené odběry v noční době a naopak řízené dodávky </a:t>
            </a:r>
          </a:p>
          <a:p>
            <a:r>
              <a:rPr lang="cs-CZ" sz="2000" b="1" dirty="0"/>
              <a:t>v době denní (VT)</a:t>
            </a:r>
          </a:p>
        </p:txBody>
      </p:sp>
    </p:spTree>
    <p:extLst>
      <p:ext uri="{BB962C8B-B14F-4D97-AF65-F5344CB8AC3E}">
        <p14:creationId xmlns:p14="http://schemas.microsoft.com/office/powerpoint/2010/main" val="4095601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DB5A7402-0E0B-4941-92C9-9196B08284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193" y="35565"/>
            <a:ext cx="9144000" cy="6410497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DC3D3760-A7F3-466B-9E53-AE7EE6A4D75C}"/>
              </a:ext>
            </a:extLst>
          </p:cNvPr>
          <p:cNvSpPr txBox="1"/>
          <p:nvPr/>
        </p:nvSpPr>
        <p:spPr>
          <a:xfrm>
            <a:off x="1547664" y="5229200"/>
            <a:ext cx="6404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/>
              <a:t>Pro jemnější znázornění – dvoudenní detail 19.-20.6.2017</a:t>
            </a:r>
          </a:p>
        </p:txBody>
      </p:sp>
    </p:spTree>
    <p:extLst>
      <p:ext uri="{BB962C8B-B14F-4D97-AF65-F5344CB8AC3E}">
        <p14:creationId xmlns:p14="http://schemas.microsoft.com/office/powerpoint/2010/main" val="27454291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267744" y="303131"/>
            <a:ext cx="4581128" cy="929025"/>
          </a:xfrm>
        </p:spPr>
        <p:txBody>
          <a:bodyPr>
            <a:normAutofit/>
          </a:bodyPr>
          <a:lstStyle/>
          <a:p>
            <a:r>
              <a:rPr lang="cs-CZ" sz="2000" dirty="0"/>
              <a:t>Zimní dny  – 6.-10.2.2017</a:t>
            </a:r>
            <a:br>
              <a:rPr lang="cs-CZ" sz="2000" dirty="0"/>
            </a:br>
            <a:endParaRPr lang="cs-CZ" sz="2000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580" y="260648"/>
            <a:ext cx="1731590" cy="506996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1640" y="1412776"/>
            <a:ext cx="6834422" cy="4539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3046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9A032280-4648-4719-8901-040FE06E31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33" y="116632"/>
            <a:ext cx="9091369" cy="6373600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24F7D62A-FB55-410C-BABA-52C567C7A7AD}"/>
              </a:ext>
            </a:extLst>
          </p:cNvPr>
          <p:cNvSpPr txBox="1"/>
          <p:nvPr/>
        </p:nvSpPr>
        <p:spPr>
          <a:xfrm>
            <a:off x="539552" y="5157192"/>
            <a:ext cx="78406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Denní teploty se pohybovaly pod bodem mrazu s výjimkou pátku 10.2. kdy </a:t>
            </a:r>
          </a:p>
          <a:p>
            <a:r>
              <a:rPr lang="cs-CZ" dirty="0"/>
              <a:t>prudce denní teplota narostla až na +3oC.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A6B8853C-ED54-4F07-A48C-8E8694739B3C}"/>
              </a:ext>
            </a:extLst>
          </p:cNvPr>
          <p:cNvSpPr txBox="1"/>
          <p:nvPr/>
        </p:nvSpPr>
        <p:spPr>
          <a:xfrm>
            <a:off x="3719910" y="548680"/>
            <a:ext cx="1479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6.-10.2.2017</a:t>
            </a:r>
          </a:p>
        </p:txBody>
      </p:sp>
    </p:spTree>
    <p:extLst>
      <p:ext uri="{BB962C8B-B14F-4D97-AF65-F5344CB8AC3E}">
        <p14:creationId xmlns:p14="http://schemas.microsoft.com/office/powerpoint/2010/main" val="19151673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683568" y="5373216"/>
            <a:ext cx="83118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/>
              <a:t>Po technických úpravách z počátku ledna je možno dosahovat požadované </a:t>
            </a:r>
          </a:p>
          <a:p>
            <a:r>
              <a:rPr lang="cs-CZ" sz="1600" dirty="0"/>
              <a:t>spotřeby energie s velkou přesností ! V tomto případě byl režim  nulové spotřeby odběru  </a:t>
            </a:r>
          </a:p>
          <a:p>
            <a:r>
              <a:rPr lang="cs-CZ" sz="1600" dirty="0"/>
              <a:t>ze sítě  dodržen  po dobu 9 hod! 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3B81D1F3-9871-42B0-BFF5-4D631A9375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6632"/>
            <a:ext cx="9091369" cy="637360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6B171080-0A1E-4697-90CF-582C6324EFE4}"/>
              </a:ext>
            </a:extLst>
          </p:cNvPr>
          <p:cNvSpPr txBox="1"/>
          <p:nvPr/>
        </p:nvSpPr>
        <p:spPr>
          <a:xfrm>
            <a:off x="367224" y="5183944"/>
            <a:ext cx="87254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Spotřeba energie na vytápění (zeleně) je ovlivněna přítomnosti osob a činností </a:t>
            </a:r>
          </a:p>
          <a:p>
            <a:r>
              <a:rPr lang="cs-CZ" dirty="0"/>
              <a:t>kancelářské techniky ( nižší denní spotřeby ) a výrazně reaguje na páteční oteplení!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F6A98775-8EA8-40E1-A3AE-5F5AA0D90D03}"/>
              </a:ext>
            </a:extLst>
          </p:cNvPr>
          <p:cNvSpPr txBox="1"/>
          <p:nvPr/>
        </p:nvSpPr>
        <p:spPr>
          <a:xfrm>
            <a:off x="3719910" y="548680"/>
            <a:ext cx="1479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6.-10.2.2017</a:t>
            </a:r>
          </a:p>
        </p:txBody>
      </p:sp>
    </p:spTree>
    <p:extLst>
      <p:ext uri="{BB962C8B-B14F-4D97-AF65-F5344CB8AC3E}">
        <p14:creationId xmlns:p14="http://schemas.microsoft.com/office/powerpoint/2010/main" val="16911576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3FC61B9B-CB20-4BAB-A19B-B085DACD78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6632"/>
            <a:ext cx="9091369" cy="6373600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F061A515-D7F2-49E6-87DD-35EF052E87FD}"/>
              </a:ext>
            </a:extLst>
          </p:cNvPr>
          <p:cNvSpPr txBox="1"/>
          <p:nvPr/>
        </p:nvSpPr>
        <p:spPr>
          <a:xfrm>
            <a:off x="618968" y="5085184"/>
            <a:ext cx="812273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Porovnání skutečné spotřeby budovy s odběrem ze sítě ukazuje schopnost</a:t>
            </a:r>
          </a:p>
          <a:p>
            <a:r>
              <a:rPr lang="cs-CZ" dirty="0"/>
              <a:t>bateriového uložiště  dosáhnout nulové spotřeby ze sítě v době špiček (VT)  a </a:t>
            </a:r>
          </a:p>
          <a:p>
            <a:r>
              <a:rPr lang="cs-CZ" dirty="0"/>
              <a:t>harmonizovat  spotřebu budovy v průběhu 24 hodin.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39C9BAF8-05AD-4E45-80E6-9B7FCF5D0148}"/>
              </a:ext>
            </a:extLst>
          </p:cNvPr>
          <p:cNvSpPr txBox="1"/>
          <p:nvPr/>
        </p:nvSpPr>
        <p:spPr>
          <a:xfrm>
            <a:off x="4283968" y="476672"/>
            <a:ext cx="1479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6.-10.2.2017</a:t>
            </a:r>
          </a:p>
        </p:txBody>
      </p:sp>
    </p:spTree>
    <p:extLst>
      <p:ext uri="{BB962C8B-B14F-4D97-AF65-F5344CB8AC3E}">
        <p14:creationId xmlns:p14="http://schemas.microsoft.com/office/powerpoint/2010/main" val="1402436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>
            <a:extLst>
              <a:ext uri="{FF2B5EF4-FFF2-40B4-BE49-F238E27FC236}">
                <a16:creationId xmlns:a16="http://schemas.microsoft.com/office/drawing/2014/main" id="{5FBBE819-0FCD-4239-BB71-7DEB02BCC19C}"/>
              </a:ext>
            </a:extLst>
          </p:cNvPr>
          <p:cNvSpPr/>
          <p:nvPr/>
        </p:nvSpPr>
        <p:spPr>
          <a:xfrm>
            <a:off x="287554" y="133348"/>
            <a:ext cx="8856446" cy="670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b="1" dirty="0"/>
          </a:p>
          <a:p>
            <a:r>
              <a:rPr lang="cs-CZ" sz="2400" b="1" dirty="0"/>
              <a:t>                 Provoz  bateriového úložiště  – 26 kWh</a:t>
            </a:r>
          </a:p>
          <a:p>
            <a:r>
              <a:rPr lang="cs-CZ" b="1" dirty="0"/>
              <a:t> </a:t>
            </a:r>
            <a:endParaRPr lang="en-US" b="1" dirty="0"/>
          </a:p>
          <a:p>
            <a:r>
              <a:rPr lang="cs-CZ" sz="1600" dirty="0"/>
              <a:t>Nabíjení baterie z FVE a řízeně ze sítě po max. dobu 4 hod/24 hod </a:t>
            </a:r>
          </a:p>
          <a:p>
            <a:pPr marL="285750" indent="-285750">
              <a:buFontTx/>
              <a:buChar char="-"/>
            </a:pPr>
            <a:r>
              <a:rPr lang="cs-CZ" sz="1600" dirty="0"/>
              <a:t>Provoz ověřen</a:t>
            </a:r>
          </a:p>
          <a:p>
            <a:pPr marL="285750" indent="-285750">
              <a:buFontTx/>
              <a:buChar char="-"/>
            </a:pPr>
            <a:endParaRPr lang="en-US" sz="1600" dirty="0"/>
          </a:p>
          <a:p>
            <a:r>
              <a:rPr lang="cs-CZ" sz="1600" dirty="0"/>
              <a:t>Očekávaná doba řízeného autonomního provozu   </a:t>
            </a:r>
            <a:r>
              <a:rPr lang="en-US" sz="1600" dirty="0"/>
              <a:t>- </a:t>
            </a:r>
            <a:r>
              <a:rPr lang="cs-CZ" sz="1600" dirty="0"/>
              <a:t>4</a:t>
            </a:r>
            <a:r>
              <a:rPr lang="en-US" sz="1600" dirty="0"/>
              <a:t> -7 </a:t>
            </a:r>
            <a:r>
              <a:rPr lang="cs-CZ" sz="1600" dirty="0"/>
              <a:t>hodin/den</a:t>
            </a:r>
          </a:p>
          <a:p>
            <a:pPr marL="285750" indent="-285750">
              <a:buFontTx/>
              <a:buChar char="-"/>
            </a:pPr>
            <a:r>
              <a:rPr lang="cs-CZ" sz="1600" dirty="0"/>
              <a:t>Provoz ověřen</a:t>
            </a:r>
          </a:p>
          <a:p>
            <a:pPr marL="285750" indent="-285750">
              <a:buFontTx/>
              <a:buChar char="-"/>
            </a:pPr>
            <a:endParaRPr lang="en-US" sz="1600" dirty="0"/>
          </a:p>
          <a:p>
            <a:r>
              <a:rPr lang="cs-CZ" sz="1600" dirty="0"/>
              <a:t>Očekávaná doba redukovaného stabilního odběru  ( 2kW) - </a:t>
            </a:r>
            <a:r>
              <a:rPr lang="en-US" sz="1600" dirty="0"/>
              <a:t> 6-</a:t>
            </a:r>
            <a:r>
              <a:rPr lang="cs-CZ" sz="1600" dirty="0"/>
              <a:t> 9</a:t>
            </a:r>
            <a:r>
              <a:rPr lang="en-US" sz="1600" dirty="0"/>
              <a:t> h</a:t>
            </a:r>
            <a:r>
              <a:rPr lang="cs-CZ" sz="1600" dirty="0" err="1"/>
              <a:t>odin</a:t>
            </a:r>
            <a:r>
              <a:rPr lang="cs-CZ" sz="1600" dirty="0"/>
              <a:t> /denně</a:t>
            </a:r>
          </a:p>
          <a:p>
            <a:endParaRPr lang="cs-CZ" sz="1600" dirty="0"/>
          </a:p>
          <a:p>
            <a:r>
              <a:rPr lang="cs-CZ" sz="1600" dirty="0"/>
              <a:t>- Ověřena možnost využití baterie pro odbourávání špiček a snížení hodnoty hlavního jističe.  </a:t>
            </a:r>
            <a:r>
              <a:rPr lang="cs-CZ" sz="1600" b="1" dirty="0"/>
              <a:t>Budova tak mohla být i v zimním období provozována s jističem 3x 25 A ačkoliv by výkonově odpovídal jistič 3x40 A</a:t>
            </a:r>
            <a:endParaRPr lang="en-US" sz="1600" b="1" dirty="0"/>
          </a:p>
          <a:p>
            <a:endParaRPr lang="cs-CZ" sz="1600" dirty="0"/>
          </a:p>
          <a:p>
            <a:pPr marL="285750" indent="-285750">
              <a:buFontTx/>
              <a:buChar char="-"/>
            </a:pPr>
            <a:endParaRPr lang="cs-CZ" sz="1600" dirty="0"/>
          </a:p>
          <a:p>
            <a:r>
              <a:rPr lang="cs-CZ" sz="1600" dirty="0"/>
              <a:t>Při odstavení trafostanice byl rovněž ověřen </a:t>
            </a:r>
            <a:r>
              <a:rPr lang="cs-CZ" sz="1600" b="1" dirty="0"/>
              <a:t>autonomní provoz </a:t>
            </a:r>
            <a:r>
              <a:rPr lang="cs-CZ" sz="1600" dirty="0"/>
              <a:t>v případě výpadku</a:t>
            </a:r>
          </a:p>
          <a:p>
            <a:r>
              <a:rPr lang="cs-CZ" sz="1600" dirty="0"/>
              <a:t>energie – budova fungovala od </a:t>
            </a:r>
            <a:r>
              <a:rPr lang="cs-CZ" sz="1600" b="1" dirty="0"/>
              <a:t>6,00 do 20 hod zcela bez omezení </a:t>
            </a:r>
            <a:r>
              <a:rPr lang="cs-CZ" sz="1600" dirty="0"/>
              <a:t>a přechod na </a:t>
            </a:r>
          </a:p>
          <a:p>
            <a:r>
              <a:rPr lang="cs-CZ" sz="1600" dirty="0"/>
              <a:t>bateriové úložiště neznamenal žádný výpadek technologií.  </a:t>
            </a:r>
          </a:p>
          <a:p>
            <a:endParaRPr lang="cs-CZ" sz="1600" dirty="0"/>
          </a:p>
          <a:p>
            <a:r>
              <a:rPr lang="cs-CZ" sz="1600" b="1" dirty="0"/>
              <a:t>Bateriové úložiště se ukázalo jako velmi flexibilní nástroj optimalizace spotřeby budovy v průběhu 24 hod. cyklu , prokázala se jeho schopnost práce s ohraničeným  příkonem při uspokojení všech potřeb . Úložiště rovněž v třífázovém zapojení  výrazně přispívá ke zrovnoměrnění odběru energie  v jednotlivých fázích !</a:t>
            </a:r>
          </a:p>
          <a:p>
            <a:endParaRPr lang="cs-CZ" sz="1600" dirty="0"/>
          </a:p>
          <a:p>
            <a:endParaRPr lang="en-US" b="1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6F2414D8-F9C7-4062-8CFC-36EEA15D195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058" y="61307"/>
            <a:ext cx="1416064" cy="415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8648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200375" y="404664"/>
            <a:ext cx="6205623" cy="929025"/>
          </a:xfrm>
        </p:spPr>
        <p:txBody>
          <a:bodyPr>
            <a:noAutofit/>
          </a:bodyPr>
          <a:lstStyle/>
          <a:p>
            <a:r>
              <a:rPr lang="cs-CZ" sz="3600" dirty="0"/>
              <a:t>Vytápění </a:t>
            </a:r>
            <a:br>
              <a:rPr lang="cs-CZ" sz="3600" dirty="0"/>
            </a:br>
            <a:endParaRPr lang="cs-CZ" sz="3600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580" y="260648"/>
            <a:ext cx="1731590" cy="506996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A1085319-E98D-4EFA-98DB-51D1CA52526D}"/>
              </a:ext>
            </a:extLst>
          </p:cNvPr>
          <p:cNvSpPr txBox="1"/>
          <p:nvPr/>
        </p:nvSpPr>
        <p:spPr>
          <a:xfrm>
            <a:off x="273387" y="1124744"/>
            <a:ext cx="8823954" cy="55707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/>
              <a:t>Elektrický sálavý topný systém s individuálním řízením každého prostoru</a:t>
            </a:r>
          </a:p>
          <a:p>
            <a:r>
              <a:rPr lang="cs-CZ" sz="1400" b="1" dirty="0"/>
              <a:t>(Instalováno 9 kW)</a:t>
            </a:r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Spotřeba energie na vytápění  byla vyšší než předpoklad a dosáhla 12 045 </a:t>
            </a:r>
            <a:r>
              <a:rPr lang="cs-CZ" dirty="0" err="1"/>
              <a:t>kWH</a:t>
            </a:r>
            <a:r>
              <a:rPr lang="cs-CZ" dirty="0"/>
              <a:t> ,</a:t>
            </a:r>
          </a:p>
          <a:p>
            <a:r>
              <a:rPr lang="cs-CZ" dirty="0"/>
              <a:t>v období 10/16 – 5/17  , 10 050 kWh v období 10/17-05/18 </a:t>
            </a:r>
            <a:r>
              <a:rPr lang="cs-CZ" dirty="0">
                <a:solidFill>
                  <a:srgbClr val="FF0000"/>
                </a:solidFill>
              </a:rPr>
              <a:t>(-15,3%) a 7 050 </a:t>
            </a:r>
            <a:r>
              <a:rPr lang="cs-CZ" dirty="0" err="1">
                <a:solidFill>
                  <a:srgbClr val="FF0000"/>
                </a:solidFill>
              </a:rPr>
              <a:t>kWH</a:t>
            </a:r>
            <a:endParaRPr lang="cs-CZ" dirty="0">
              <a:solidFill>
                <a:srgbClr val="FF0000"/>
              </a:solidFill>
            </a:endParaRPr>
          </a:p>
          <a:p>
            <a:r>
              <a:rPr lang="cs-CZ" dirty="0">
                <a:solidFill>
                  <a:srgbClr val="FF0000"/>
                </a:solidFill>
              </a:rPr>
              <a:t>v období 10/18-5/19 ( -33%)</a:t>
            </a:r>
          </a:p>
          <a:p>
            <a:endParaRPr lang="cs-CZ" dirty="0">
              <a:solidFill>
                <a:srgbClr val="FF0000"/>
              </a:solidFill>
            </a:endParaRPr>
          </a:p>
          <a:p>
            <a:r>
              <a:rPr lang="cs-CZ" dirty="0"/>
              <a:t>Výsledky roku 2019 jasně ukazují potenciál úspor flexibilního sálavého vytápění </a:t>
            </a:r>
          </a:p>
          <a:p>
            <a:pPr lvl="0"/>
            <a:r>
              <a:rPr lang="cs-CZ" dirty="0"/>
              <a:t>Dle údajů Teplárenského sdružení dosáhly ve stejném období neflexibilní teplovodní </a:t>
            </a:r>
          </a:p>
          <a:p>
            <a:pPr lvl="0"/>
            <a:r>
              <a:rPr lang="cs-CZ" dirty="0"/>
              <a:t>systémy úspor pouze 8%</a:t>
            </a:r>
          </a:p>
          <a:p>
            <a:endParaRPr lang="cs-CZ" dirty="0"/>
          </a:p>
          <a:p>
            <a:r>
              <a:rPr lang="cs-CZ" dirty="0"/>
              <a:t>V průběhu testů došlo k ověření výhodnosti či nevýhodnosti tzv. útlumového režimu</a:t>
            </a:r>
          </a:p>
          <a:p>
            <a:r>
              <a:rPr lang="cs-CZ" dirty="0"/>
              <a:t>(- 2oC) , zjištěná úspora je velmi zajímavá (17%) vyvolává však značné ranní </a:t>
            </a:r>
          </a:p>
          <a:p>
            <a:r>
              <a:rPr lang="cs-CZ" dirty="0"/>
              <a:t>odběrové špičky řešitelné navýšením kapacity baterie.</a:t>
            </a:r>
          </a:p>
          <a:p>
            <a:endParaRPr lang="cs-CZ" dirty="0"/>
          </a:p>
          <a:p>
            <a:endParaRPr lang="cs-CZ" dirty="0"/>
          </a:p>
          <a:p>
            <a:r>
              <a:rPr lang="cs-CZ" b="1" dirty="0"/>
              <a:t>Celkově topný systém velmi flexibilně reagoval jak na změny teplot , tak i na </a:t>
            </a:r>
          </a:p>
          <a:p>
            <a:r>
              <a:rPr lang="cs-CZ" b="1" dirty="0"/>
              <a:t>obsazenost jednotlivých vytápěných zón . Jednoznačně tak prokázal své </a:t>
            </a:r>
          </a:p>
          <a:p>
            <a:r>
              <a:rPr lang="cs-CZ" b="1" dirty="0"/>
              <a:t>výrazné přednosti před tzv. teplovodními systémy s velkou setrvačností !</a:t>
            </a:r>
          </a:p>
        </p:txBody>
      </p:sp>
    </p:spTree>
    <p:extLst>
      <p:ext uri="{BB962C8B-B14F-4D97-AF65-F5344CB8AC3E}">
        <p14:creationId xmlns:p14="http://schemas.microsoft.com/office/powerpoint/2010/main" val="16625024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>
            <a:extLst>
              <a:ext uri="{FF2B5EF4-FFF2-40B4-BE49-F238E27FC236}">
                <a16:creationId xmlns:a16="http://schemas.microsoft.com/office/drawing/2014/main" id="{1A16BB7E-972C-4E4F-84A5-D8FAC1720D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836712"/>
            <a:ext cx="8060911" cy="4113423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1EDA3F8A-E51A-445C-9489-0258A8D92B85}"/>
              </a:ext>
            </a:extLst>
          </p:cNvPr>
          <p:cNvSpPr txBox="1"/>
          <p:nvPr/>
        </p:nvSpPr>
        <p:spPr>
          <a:xfrm>
            <a:off x="1835696" y="682823"/>
            <a:ext cx="52693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/>
              <a:t>Elektrické sálavé vytápění v porovnání s teplovodním systémem</a:t>
            </a:r>
          </a:p>
          <a:p>
            <a:r>
              <a:rPr lang="cs-CZ" sz="1400" dirty="0"/>
              <a:t>                Dodávka energie do vytápěného prostoru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B98B7EC2-68A0-49BE-9FEB-6788FB71556A}"/>
              </a:ext>
            </a:extLst>
          </p:cNvPr>
          <p:cNvSpPr txBox="1"/>
          <p:nvPr/>
        </p:nvSpPr>
        <p:spPr>
          <a:xfrm>
            <a:off x="2280347" y="265544"/>
            <a:ext cx="45833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Extrémně chladný den (-12oC) – zataženo 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9D385CC0-36AC-48DA-9385-93A6AA82BEDB}"/>
              </a:ext>
            </a:extLst>
          </p:cNvPr>
          <p:cNvSpPr txBox="1"/>
          <p:nvPr/>
        </p:nvSpPr>
        <p:spPr>
          <a:xfrm>
            <a:off x="444182" y="5229200"/>
            <a:ext cx="869981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Spotřeba energie na vytápění ( sálavý topný systém ) flexibilně reaguje </a:t>
            </a:r>
          </a:p>
          <a:p>
            <a:r>
              <a:rPr lang="cs-CZ" dirty="0"/>
              <a:t>na změnu venkovní teploty a zejména na nahodilé tepelné zisky ( lidé- technika)</a:t>
            </a:r>
          </a:p>
          <a:p>
            <a:r>
              <a:rPr lang="cs-CZ" dirty="0"/>
              <a:t>Oproti tomu teplovodní systém s dlouhou setrvačností a reakcí není schopen rychlé</a:t>
            </a:r>
          </a:p>
          <a:p>
            <a:r>
              <a:rPr lang="cs-CZ" dirty="0"/>
              <a:t>reakce a dochází tak ke značným energetickým ztrátám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76161AA3-7402-4071-9630-26E2E3CC9CE6}"/>
              </a:ext>
            </a:extLst>
          </p:cNvPr>
          <p:cNvSpPr txBox="1"/>
          <p:nvPr/>
        </p:nvSpPr>
        <p:spPr>
          <a:xfrm>
            <a:off x="3563888" y="1462262"/>
            <a:ext cx="374441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Teplovodní  podlahový systém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Sálavý systém</a:t>
            </a:r>
          </a:p>
        </p:txBody>
      </p:sp>
    </p:spTree>
    <p:extLst>
      <p:ext uri="{BB962C8B-B14F-4D97-AF65-F5344CB8AC3E}">
        <p14:creationId xmlns:p14="http://schemas.microsoft.com/office/powerpoint/2010/main" val="3558968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6553200" y="6436810"/>
            <a:ext cx="2133600" cy="421190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UCEEB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616" y="1052736"/>
            <a:ext cx="3556293" cy="5026459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1198" y="1045965"/>
            <a:ext cx="3522735" cy="5040000"/>
          </a:xfrm>
          <a:prstGeom prst="rect">
            <a:avLst/>
          </a:prstGeom>
        </p:spPr>
      </p:pic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454333" y="8348"/>
            <a:ext cx="8229600" cy="1143000"/>
          </a:xfrm>
        </p:spPr>
        <p:txBody>
          <a:bodyPr/>
          <a:lstStyle/>
          <a:p>
            <a:r>
              <a:rPr lang="cs-CZ" dirty="0"/>
              <a:t>Energetický štítek budovy</a:t>
            </a:r>
            <a:br>
              <a:rPr lang="cs-CZ" dirty="0"/>
            </a:br>
            <a:r>
              <a:rPr lang="cs-CZ" sz="1600" dirty="0"/>
              <a:t>výpočet dle standardu 2020 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279073" y="6144422"/>
            <a:ext cx="88649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dirty="0"/>
              <a:t>Budova ve standardu </a:t>
            </a:r>
            <a:r>
              <a:rPr lang="cs-CZ" sz="1400" b="1" dirty="0" err="1"/>
              <a:t>nZEB</a:t>
            </a:r>
            <a:r>
              <a:rPr lang="cs-CZ" sz="1400" b="1" dirty="0"/>
              <a:t>  je plně elektrifikována , vybavena elektrickým sálavým topným systémem</a:t>
            </a:r>
          </a:p>
          <a:p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14145266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>
            <a:extLst>
              <a:ext uri="{FF2B5EF4-FFF2-40B4-BE49-F238E27FC236}">
                <a16:creationId xmlns:a16="http://schemas.microsoft.com/office/drawing/2014/main" id="{9B5D1C54-22BA-4D6A-8502-A3868F98FB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266" y="681552"/>
            <a:ext cx="8105198" cy="3960395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E943FC1E-F5E0-444D-AA79-50612FC8A14C}"/>
              </a:ext>
            </a:extLst>
          </p:cNvPr>
          <p:cNvSpPr txBox="1"/>
          <p:nvPr/>
        </p:nvSpPr>
        <p:spPr>
          <a:xfrm>
            <a:off x="1691680" y="116632"/>
            <a:ext cx="67329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Slunečný den  16.2.2017– </a:t>
            </a:r>
            <a:r>
              <a:rPr lang="cs-CZ" sz="2400" dirty="0" err="1"/>
              <a:t>prům</a:t>
            </a:r>
            <a:r>
              <a:rPr lang="cs-CZ" sz="2400" dirty="0"/>
              <a:t> teplota +4,7 </a:t>
            </a:r>
            <a:r>
              <a:rPr lang="cs-CZ" sz="2400" dirty="0" err="1"/>
              <a:t>oC</a:t>
            </a:r>
            <a:endParaRPr lang="cs-CZ" sz="2400" dirty="0"/>
          </a:p>
          <a:p>
            <a:r>
              <a:rPr lang="cs-CZ" sz="2400" dirty="0"/>
              <a:t>           </a:t>
            </a:r>
            <a:r>
              <a:rPr lang="cs-CZ" dirty="0"/>
              <a:t>Ještě výraznější rozdíl v účinnosti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3A1217D9-ECBB-4716-B2E3-41106561AA74}"/>
              </a:ext>
            </a:extLst>
          </p:cNvPr>
          <p:cNvSpPr txBox="1"/>
          <p:nvPr/>
        </p:nvSpPr>
        <p:spPr>
          <a:xfrm>
            <a:off x="6300192" y="2204864"/>
            <a:ext cx="331236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/>
              <a:t>Teplovodní podlahový systém</a:t>
            </a:r>
          </a:p>
          <a:p>
            <a:endParaRPr lang="cs-CZ" sz="1600" dirty="0"/>
          </a:p>
          <a:p>
            <a:endParaRPr lang="cs-CZ" sz="1600" dirty="0"/>
          </a:p>
          <a:p>
            <a:endParaRPr lang="cs-CZ" sz="1600" dirty="0"/>
          </a:p>
          <a:p>
            <a:endParaRPr lang="cs-CZ" sz="1600" dirty="0"/>
          </a:p>
          <a:p>
            <a:endParaRPr lang="cs-CZ" sz="1600" dirty="0"/>
          </a:p>
          <a:p>
            <a:r>
              <a:rPr lang="cs-CZ" sz="1600" dirty="0"/>
              <a:t>Sálavý systém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D8A9CFAB-9893-4DCC-9B56-0ACA3D3C347C}"/>
              </a:ext>
            </a:extLst>
          </p:cNvPr>
          <p:cNvSpPr txBox="1"/>
          <p:nvPr/>
        </p:nvSpPr>
        <p:spPr>
          <a:xfrm>
            <a:off x="793995" y="4971441"/>
            <a:ext cx="7803739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/>
              <a:t>Z tohoto grafu znázorňujícího spotřebu energie na vytápění je vidět zásadní vliv tepelných zisků </a:t>
            </a:r>
          </a:p>
          <a:p>
            <a:r>
              <a:rPr lang="cs-CZ" sz="1400" dirty="0"/>
              <a:t>( slunce-lidé-technika) na spotřebě energie. K plnému využití tohoto</a:t>
            </a:r>
            <a:r>
              <a:rPr lang="cs-CZ" sz="1400" b="1" dirty="0"/>
              <a:t> </a:t>
            </a:r>
            <a:r>
              <a:rPr lang="cs-CZ" sz="1400" dirty="0"/>
              <a:t>efektu je však nezbytný </a:t>
            </a:r>
          </a:p>
          <a:p>
            <a:r>
              <a:rPr lang="cs-CZ" sz="1400" dirty="0"/>
              <a:t>flexibilní topný systém schopný rychlé reakce  a to v každém vytápěném prostoru samostatně.</a:t>
            </a:r>
          </a:p>
          <a:p>
            <a:r>
              <a:rPr lang="cs-CZ" sz="1400" dirty="0"/>
              <a:t> </a:t>
            </a:r>
          </a:p>
          <a:p>
            <a:r>
              <a:rPr lang="cs-CZ" sz="1400" b="1" dirty="0"/>
              <a:t>Klasické teplovodní systémy ( s jakýmkoliv zdrojem ) tuto schopnost  v </a:t>
            </a:r>
            <a:r>
              <a:rPr lang="cs-CZ" sz="1400" b="1" dirty="0" err="1"/>
              <a:t>nZEB</a:t>
            </a:r>
            <a:r>
              <a:rPr lang="cs-CZ" sz="1400" b="1" dirty="0"/>
              <a:t> nemají  !   </a:t>
            </a:r>
          </a:p>
        </p:txBody>
      </p:sp>
    </p:spTree>
    <p:extLst>
      <p:ext uri="{BB962C8B-B14F-4D97-AF65-F5344CB8AC3E}">
        <p14:creationId xmlns:p14="http://schemas.microsoft.com/office/powerpoint/2010/main" val="39310439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67FA85C5-D975-4B2C-9599-571A6F250D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6632"/>
            <a:ext cx="9144000" cy="6741368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0ED8A844-7A94-4BE2-B53D-EB997CFA0A97}"/>
              </a:ext>
            </a:extLst>
          </p:cNvPr>
          <p:cNvSpPr txBox="1"/>
          <p:nvPr/>
        </p:nvSpPr>
        <p:spPr>
          <a:xfrm>
            <a:off x="1043608" y="5301208"/>
            <a:ext cx="75841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V průběhu topné sezony bylo spotřebováno  v prvním roce 20 005 kWh, </a:t>
            </a:r>
          </a:p>
          <a:p>
            <a:r>
              <a:rPr lang="cs-CZ" dirty="0"/>
              <a:t>ve druhém roce  20 000 kWh a ve třetím roce 17 500 kWh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68A6AC46-1C78-4FFC-8359-D2011CAAAC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1728" y="3424440"/>
            <a:ext cx="40543" cy="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977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73435473-3004-4155-A496-4F1A77F8E9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624"/>
            <a:ext cx="9144000" cy="6813376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2C97B6E8-DB93-4972-9592-21227CDC79AE}"/>
              </a:ext>
            </a:extLst>
          </p:cNvPr>
          <p:cNvSpPr txBox="1"/>
          <p:nvPr/>
        </p:nvSpPr>
        <p:spPr>
          <a:xfrm>
            <a:off x="491395" y="5301208"/>
            <a:ext cx="816120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Výroba FVE zajistila  v topném období  2016/17-  2 507 kWh </a:t>
            </a:r>
            <a:r>
              <a:rPr lang="cs-CZ" dirty="0" err="1"/>
              <a:t>t.j</a:t>
            </a:r>
            <a:r>
              <a:rPr lang="cs-CZ" dirty="0"/>
              <a:t> cca 12,5 % </a:t>
            </a:r>
          </a:p>
          <a:p>
            <a:r>
              <a:rPr lang="cs-CZ" dirty="0"/>
              <a:t>celkové spotřeby , v roce 2017/18 to bylo – 3 500 kWh tj. cca  17,5 % celkové </a:t>
            </a:r>
          </a:p>
          <a:p>
            <a:r>
              <a:rPr lang="cs-CZ" dirty="0"/>
              <a:t>spotřeby , v roce 2018/19 potom 3 750 kWh , </a:t>
            </a:r>
            <a:r>
              <a:rPr lang="cs-CZ" dirty="0" err="1"/>
              <a:t>t.j</a:t>
            </a:r>
            <a:r>
              <a:rPr lang="cs-CZ" dirty="0"/>
              <a:t>  21,4 %  </a:t>
            </a:r>
          </a:p>
        </p:txBody>
      </p:sp>
    </p:spTree>
    <p:extLst>
      <p:ext uri="{BB962C8B-B14F-4D97-AF65-F5344CB8AC3E}">
        <p14:creationId xmlns:p14="http://schemas.microsoft.com/office/powerpoint/2010/main" val="28095227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Zástupný symbol pro obsah 2">
            <a:extLst>
              <a:ext uri="{FF2B5EF4-FFF2-40B4-BE49-F238E27FC236}">
                <a16:creationId xmlns:a16="http://schemas.microsoft.com/office/drawing/2014/main" id="{9BB84DAE-A4FE-4BA0-91B0-09430E6764C0}"/>
              </a:ext>
            </a:extLst>
          </p:cNvPr>
          <p:cNvPicPr>
            <a:picLocks noGrp="1" noChangeAspect="1"/>
          </p:cNvPicPr>
          <p:nvPr>
            <p:ph/>
          </p:nvPr>
        </p:nvPicPr>
        <p:blipFill>
          <a:blip r:embed="rId2"/>
          <a:stretch>
            <a:fillRect/>
          </a:stretch>
        </p:blipFill>
        <p:spPr>
          <a:xfrm>
            <a:off x="395536" y="188640"/>
            <a:ext cx="1579001" cy="463336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25E324A1-B99B-48BB-89FC-DCEFAD62BA77}"/>
              </a:ext>
            </a:extLst>
          </p:cNvPr>
          <p:cNvSpPr txBox="1"/>
          <p:nvPr/>
        </p:nvSpPr>
        <p:spPr>
          <a:xfrm>
            <a:off x="899592" y="980728"/>
            <a:ext cx="75103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Řízená ventilace s rekuperací – chlazení , klimatizace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6C558611-F54F-4917-89B4-C5D901FC7C9E}"/>
              </a:ext>
            </a:extLst>
          </p:cNvPr>
          <p:cNvSpPr txBox="1"/>
          <p:nvPr/>
        </p:nvSpPr>
        <p:spPr>
          <a:xfrm>
            <a:off x="362441" y="2060848"/>
            <a:ext cx="8382423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/>
              <a:t>V průběhu prvních 5 měsíců docházelo k nastavování systému – finální nastavení – </a:t>
            </a:r>
          </a:p>
          <a:p>
            <a:r>
              <a:rPr lang="cs-CZ" sz="1600" dirty="0"/>
              <a:t>reakce na hadinu CO2 v jednotlivých prostorách + zajištění minimálního provětrávání -  v </a:t>
            </a:r>
          </a:p>
          <a:p>
            <a:r>
              <a:rPr lang="cs-CZ" sz="1600" dirty="0"/>
              <a:t>letních měsících nastavena teplota vstupního vzduchu na 20 o C , v zimních měsících  na </a:t>
            </a:r>
          </a:p>
          <a:p>
            <a:r>
              <a:rPr lang="cs-CZ" sz="1600" dirty="0"/>
              <a:t>teplotu vystupujícího vzduchu</a:t>
            </a:r>
          </a:p>
          <a:p>
            <a:endParaRPr lang="cs-CZ" sz="1600" dirty="0"/>
          </a:p>
          <a:p>
            <a:r>
              <a:rPr lang="cs-CZ" sz="1600" dirty="0"/>
              <a:t>V letních měsících nastaveno intenzivní noční provětrávání  budovy v případě vysokých </a:t>
            </a:r>
          </a:p>
          <a:p>
            <a:r>
              <a:rPr lang="cs-CZ" sz="1600" dirty="0"/>
              <a:t>denních teplot</a:t>
            </a:r>
          </a:p>
          <a:p>
            <a:endParaRPr lang="cs-CZ" sz="1600" dirty="0"/>
          </a:p>
          <a:p>
            <a:r>
              <a:rPr lang="cs-CZ" sz="1600" dirty="0"/>
              <a:t>Použití chlazení vstupního vzduchu VZT  se  v letních měsících ukázalo jako energeticky </a:t>
            </a:r>
          </a:p>
          <a:p>
            <a:r>
              <a:rPr lang="cs-CZ" sz="1600" dirty="0"/>
              <a:t>cca 3 x náročnější než  chlazení prostoru </a:t>
            </a:r>
            <a:r>
              <a:rPr lang="cs-CZ" sz="1600" dirty="0" err="1"/>
              <a:t>multisplitovou</a:t>
            </a:r>
            <a:r>
              <a:rPr lang="cs-CZ" sz="1600" dirty="0"/>
              <a:t> klimatizační jednotkou . </a:t>
            </a:r>
          </a:p>
          <a:p>
            <a:endParaRPr lang="cs-CZ" sz="1600" dirty="0"/>
          </a:p>
          <a:p>
            <a:r>
              <a:rPr lang="cs-CZ" sz="1600" dirty="0"/>
              <a:t>Subjektivní pocit komfortu přítomných  pracovníků však byl vyšší v prvním případě </a:t>
            </a:r>
          </a:p>
          <a:p>
            <a:endParaRPr lang="cs-CZ" sz="1600" dirty="0"/>
          </a:p>
          <a:p>
            <a:r>
              <a:rPr lang="cs-CZ" sz="1600" b="1" dirty="0"/>
              <a:t>Roční spotřeba energie  - ventilace  :       980 kWh (2017), 650 kWh (2018)</a:t>
            </a:r>
          </a:p>
          <a:p>
            <a:r>
              <a:rPr lang="cs-CZ" sz="1600" b="1" dirty="0"/>
              <a:t>                                         - </a:t>
            </a:r>
            <a:r>
              <a:rPr lang="cs-CZ" sz="1600" b="1" dirty="0" err="1"/>
              <a:t>multisplit</a:t>
            </a:r>
            <a:r>
              <a:rPr lang="cs-CZ" sz="1600" b="1" dirty="0"/>
              <a:t>  :       350 kWh( 2017), 340 kWh (2018)</a:t>
            </a:r>
          </a:p>
        </p:txBody>
      </p:sp>
    </p:spTree>
    <p:extLst>
      <p:ext uri="{BB962C8B-B14F-4D97-AF65-F5344CB8AC3E}">
        <p14:creationId xmlns:p14="http://schemas.microsoft.com/office/powerpoint/2010/main" val="9411888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Zástupný symbol pro obsah 2">
            <a:extLst>
              <a:ext uri="{FF2B5EF4-FFF2-40B4-BE49-F238E27FC236}">
                <a16:creationId xmlns:a16="http://schemas.microsoft.com/office/drawing/2014/main" id="{AC3390F6-FEE1-4F12-8827-D037A4B42243}"/>
              </a:ext>
            </a:extLst>
          </p:cNvPr>
          <p:cNvPicPr>
            <a:picLocks noGrp="1" noChangeAspect="1"/>
          </p:cNvPicPr>
          <p:nvPr>
            <p:ph/>
          </p:nvPr>
        </p:nvPicPr>
        <p:blipFill>
          <a:blip r:embed="rId2"/>
          <a:stretch>
            <a:fillRect/>
          </a:stretch>
        </p:blipFill>
        <p:spPr>
          <a:xfrm>
            <a:off x="395536" y="188640"/>
            <a:ext cx="1579001" cy="463336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776386DB-7609-42E7-A021-EA8925E65C88}"/>
              </a:ext>
            </a:extLst>
          </p:cNvPr>
          <p:cNvSpPr txBox="1"/>
          <p:nvPr/>
        </p:nvSpPr>
        <p:spPr>
          <a:xfrm>
            <a:off x="1331640" y="1052736"/>
            <a:ext cx="541686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600" dirty="0"/>
              <a:t>Kvalita vnitřního prostředí</a:t>
            </a:r>
          </a:p>
          <a:p>
            <a:endParaRPr lang="cs-CZ" sz="3600" dirty="0"/>
          </a:p>
          <a:p>
            <a:r>
              <a:rPr lang="cs-CZ" sz="3600" dirty="0"/>
              <a:t> 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336D47F5-52DA-4EF1-954C-C7366318C4C8}"/>
              </a:ext>
            </a:extLst>
          </p:cNvPr>
          <p:cNvSpPr txBox="1"/>
          <p:nvPr/>
        </p:nvSpPr>
        <p:spPr>
          <a:xfrm>
            <a:off x="539552" y="2136338"/>
            <a:ext cx="7930376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V jednotlivých místnostech byly  monitorovány následující parametry :</a:t>
            </a:r>
          </a:p>
          <a:p>
            <a:pPr marL="285750" indent="-285750">
              <a:buFontTx/>
              <a:buChar char="-"/>
            </a:pPr>
            <a:r>
              <a:rPr lang="cs-CZ" dirty="0"/>
              <a:t>teplota</a:t>
            </a:r>
          </a:p>
          <a:p>
            <a:pPr marL="285750" indent="-285750">
              <a:buFontTx/>
              <a:buChar char="-"/>
            </a:pPr>
            <a:r>
              <a:rPr lang="cs-CZ" dirty="0"/>
              <a:t>vlhkost</a:t>
            </a:r>
          </a:p>
          <a:p>
            <a:pPr marL="285750" indent="-285750">
              <a:buFontTx/>
              <a:buChar char="-"/>
            </a:pPr>
            <a:r>
              <a:rPr lang="cs-CZ" dirty="0"/>
              <a:t>CO2</a:t>
            </a:r>
          </a:p>
          <a:p>
            <a:pPr marL="285750" indent="-285750">
              <a:buFontTx/>
              <a:buChar char="-"/>
            </a:pPr>
            <a:r>
              <a:rPr lang="cs-CZ" dirty="0"/>
              <a:t>VOC</a:t>
            </a:r>
          </a:p>
          <a:p>
            <a:endParaRPr lang="cs-CZ" dirty="0"/>
          </a:p>
          <a:p>
            <a:r>
              <a:rPr lang="cs-CZ" dirty="0"/>
              <a:t>Hodnocení prováděla katedra TZB ČVUT – Dr. M. Urban. </a:t>
            </a:r>
          </a:p>
          <a:p>
            <a:r>
              <a:rPr lang="cs-CZ" dirty="0"/>
              <a:t>(samostatná rozsáhlá zpráva) 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b="1" dirty="0"/>
              <a:t>Závěr : ve všech parametrech byla kvalita vnitřního prostředí po celou </a:t>
            </a:r>
          </a:p>
          <a:p>
            <a:r>
              <a:rPr lang="cs-CZ" b="1" dirty="0"/>
              <a:t>dobu užívání budovy v třídě  I.</a:t>
            </a:r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97587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7B436CAA-9518-481C-AAA6-7F229DB9AC31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457200" y="620688"/>
            <a:ext cx="8229600" cy="5832648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      Testovací režimy ČEZ distribuce</a:t>
            </a:r>
          </a:p>
          <a:p>
            <a:pPr marL="0" lvl="0" indent="0">
              <a:buNone/>
            </a:pPr>
            <a:r>
              <a:rPr lang="cs-CZ" sz="1400" dirty="0"/>
              <a:t>  </a:t>
            </a:r>
          </a:p>
          <a:p>
            <a:pPr marL="0" lvl="0" indent="0">
              <a:buNone/>
            </a:pPr>
            <a:r>
              <a:rPr lang="cs-CZ" sz="1400" dirty="0"/>
              <a:t>       </a:t>
            </a:r>
            <a:r>
              <a:rPr lang="cs-CZ" sz="1400" b="1" dirty="0"/>
              <a:t>Vyhlazený“ diagram OM vůči distribuční síti </a:t>
            </a:r>
          </a:p>
          <a:p>
            <a:r>
              <a:rPr lang="cs-CZ" sz="1400" dirty="0"/>
              <a:t>Cíl – co nejdelší provoz v konstantním režimu</a:t>
            </a:r>
          </a:p>
          <a:p>
            <a:pPr marL="0" indent="0">
              <a:buNone/>
            </a:pPr>
            <a:endParaRPr lang="cs-CZ" sz="1400" dirty="0"/>
          </a:p>
          <a:p>
            <a:pPr marL="0" indent="0">
              <a:buNone/>
            </a:pPr>
            <a:r>
              <a:rPr lang="cs-CZ" sz="1400" dirty="0"/>
              <a:t>       </a:t>
            </a:r>
            <a:r>
              <a:rPr lang="cs-CZ" sz="1400" b="1" dirty="0"/>
              <a:t>Ostrovní provoz bilanční (s připojením k síti)</a:t>
            </a:r>
          </a:p>
          <a:p>
            <a:r>
              <a:rPr lang="cs-CZ" sz="1400" dirty="0"/>
              <a:t>Cíl - po co nejdelší dobu udržet nulový odběr ze sítě (na jednání zmiňovaná „chlupatá nula“)</a:t>
            </a:r>
          </a:p>
          <a:p>
            <a:pPr marL="0" indent="0">
              <a:buNone/>
            </a:pPr>
            <a:endParaRPr lang="cs-CZ" sz="1400" dirty="0"/>
          </a:p>
          <a:p>
            <a:pPr marL="0" lvl="0" indent="0">
              <a:buNone/>
            </a:pPr>
            <a:r>
              <a:rPr lang="cs-CZ" sz="1400" dirty="0"/>
              <a:t>       </a:t>
            </a:r>
            <a:r>
              <a:rPr lang="cs-CZ" sz="1400" b="1" dirty="0"/>
              <a:t>Distributorem vynucená dodávka EE do sítě</a:t>
            </a:r>
          </a:p>
          <a:p>
            <a:r>
              <a:rPr lang="cs-CZ" sz="1400" dirty="0"/>
              <a:t>Cíl – na požadavek Distributora dodat do distribuční sítě maximální možný výkon</a:t>
            </a:r>
          </a:p>
          <a:p>
            <a:pPr lvl="0"/>
            <a:endParaRPr lang="cs-CZ" sz="1400" dirty="0"/>
          </a:p>
          <a:p>
            <a:pPr marL="0" lvl="0" indent="0">
              <a:buNone/>
            </a:pPr>
            <a:r>
              <a:rPr lang="cs-CZ" sz="1400" dirty="0"/>
              <a:t>      </a:t>
            </a:r>
            <a:r>
              <a:rPr lang="cs-CZ" sz="1400" b="1" dirty="0"/>
              <a:t>Omezení přetoku výkonu z FVE do DS na předem domluvenou hodnotu instalovaného </a:t>
            </a:r>
          </a:p>
          <a:p>
            <a:pPr marL="0" lvl="0" indent="0">
              <a:buNone/>
            </a:pPr>
            <a:r>
              <a:rPr lang="cs-CZ" sz="1400" b="1" dirty="0"/>
              <a:t>      výkonu  FVE</a:t>
            </a:r>
          </a:p>
          <a:p>
            <a:r>
              <a:rPr lang="cs-CZ" sz="1400" dirty="0"/>
              <a:t>Cíl – na požadavek Distributora dodat do distribuční sítě nižší (například poloviční) výkon, než který by výrobna v danou chvíli mohla skutečně dodávat</a:t>
            </a:r>
          </a:p>
          <a:p>
            <a:pPr marL="0" lvl="0" indent="0">
              <a:buNone/>
            </a:pPr>
            <a:endParaRPr lang="cs-CZ" sz="1400" dirty="0"/>
          </a:p>
          <a:p>
            <a:pPr marL="0" lvl="0" indent="0">
              <a:buNone/>
            </a:pPr>
            <a:r>
              <a:rPr lang="cs-CZ" sz="1400" dirty="0"/>
              <a:t>       </a:t>
            </a:r>
            <a:r>
              <a:rPr lang="cs-CZ" sz="1400" b="1" dirty="0"/>
              <a:t>Distributorem omezená spotřeba na předem dohodnutou mez</a:t>
            </a:r>
          </a:p>
          <a:p>
            <a:r>
              <a:rPr lang="cs-CZ" sz="1400" dirty="0"/>
              <a:t>Cíl – na požadavek Distributora odebrat z distribuční sítě nižší (například poloviční) výkon, než který odběrné místo v danou chvíli spotřebovávalo</a:t>
            </a:r>
          </a:p>
          <a:p>
            <a:pPr marL="0" indent="0">
              <a:buNone/>
            </a:pPr>
            <a:endParaRPr lang="cs-CZ" sz="1200" dirty="0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5116C847-CE44-4B6C-AE4A-7786C00BD92A}"/>
              </a:ext>
            </a:extLst>
          </p:cNvPr>
          <p:cNvSpPr txBox="1"/>
          <p:nvPr/>
        </p:nvSpPr>
        <p:spPr>
          <a:xfrm>
            <a:off x="1974537" y="5867980"/>
            <a:ext cx="47371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Zkoušky proběhly ve dnech   14.- 28.5. 2018</a:t>
            </a:r>
          </a:p>
        </p:txBody>
      </p:sp>
      <p:pic>
        <p:nvPicPr>
          <p:cNvPr id="4" name="Zástupný symbol pro obsah 2">
            <a:extLst>
              <a:ext uri="{FF2B5EF4-FFF2-40B4-BE49-F238E27FC236}">
                <a16:creationId xmlns:a16="http://schemas.microsoft.com/office/drawing/2014/main" id="{0D78C966-C94D-4C68-B1E0-1BA0918C1F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747558" y="188640"/>
            <a:ext cx="1226979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812365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461E998A-4162-4AB5-B7A8-AD5D27BDF90E}"/>
              </a:ext>
            </a:extLst>
          </p:cNvPr>
          <p:cNvSpPr txBox="1"/>
          <p:nvPr/>
        </p:nvSpPr>
        <p:spPr>
          <a:xfrm>
            <a:off x="1907704" y="5517232"/>
            <a:ext cx="49039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Maximální celkový odběr budovy činil </a:t>
            </a:r>
            <a:r>
              <a:rPr lang="cs-CZ" dirty="0">
                <a:solidFill>
                  <a:srgbClr val="000000"/>
                </a:solidFill>
              </a:rPr>
              <a:t>4,5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kW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Maximální odběr energie ze sítě činil </a:t>
            </a:r>
            <a:r>
              <a:rPr lang="cs-CZ" dirty="0">
                <a:solidFill>
                  <a:srgbClr val="000000"/>
                </a:solidFill>
              </a:rPr>
              <a:t> 1,2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 kW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987A4895-D3B2-49C1-B988-1B9C25C7A6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2500"/>
            <a:ext cx="9144000" cy="5262724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E1AB19B2-EA32-4CA2-AA2A-178A09667617}"/>
              </a:ext>
            </a:extLst>
          </p:cNvPr>
          <p:cNvSpPr txBox="1"/>
          <p:nvPr/>
        </p:nvSpPr>
        <p:spPr>
          <a:xfrm>
            <a:off x="251520" y="6137722"/>
            <a:ext cx="81355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cs-CZ" dirty="0">
                <a:solidFill>
                  <a:srgbClr val="000000"/>
                </a:solidFill>
              </a:rPr>
              <a:t>Z grafu je zjevné naprosté oddělení skutečné spotřeby el. energie budovy od   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2BB1430C-A343-4C5A-8C5F-DABE738121D1}"/>
              </a:ext>
            </a:extLst>
          </p:cNvPr>
          <p:cNvSpPr txBox="1"/>
          <p:nvPr/>
        </p:nvSpPr>
        <p:spPr>
          <a:xfrm>
            <a:off x="3851920" y="697466"/>
            <a:ext cx="500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Testovací režim – vyrovnaný odběrový diagram</a:t>
            </a:r>
          </a:p>
        </p:txBody>
      </p:sp>
    </p:spTree>
    <p:extLst>
      <p:ext uri="{BB962C8B-B14F-4D97-AF65-F5344CB8AC3E}">
        <p14:creationId xmlns:p14="http://schemas.microsoft.com/office/powerpoint/2010/main" val="12073340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01638DD4-1C52-4B6A-ADFE-9B72E14342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7513"/>
            <a:ext cx="9144000" cy="6462973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A7166B1D-15F6-47FD-8C77-2502B867F041}"/>
              </a:ext>
            </a:extLst>
          </p:cNvPr>
          <p:cNvSpPr txBox="1"/>
          <p:nvPr/>
        </p:nvSpPr>
        <p:spPr>
          <a:xfrm>
            <a:off x="755576" y="5517232"/>
            <a:ext cx="7917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18.5. – pokus nulový odběr od 5 hod ( udržen po dobu 14 hod. do 19 hod. ) </a:t>
            </a:r>
          </a:p>
        </p:txBody>
      </p:sp>
    </p:spTree>
    <p:extLst>
      <p:ext uri="{BB962C8B-B14F-4D97-AF65-F5344CB8AC3E}">
        <p14:creationId xmlns:p14="http://schemas.microsoft.com/office/powerpoint/2010/main" val="8642301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CBDDA1A1-44A3-4803-A4AC-ABB027AED2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F46ED451-F4EE-474D-9923-C2188DED3F7F}"/>
              </a:ext>
            </a:extLst>
          </p:cNvPr>
          <p:cNvSpPr txBox="1"/>
          <p:nvPr/>
        </p:nvSpPr>
        <p:spPr>
          <a:xfrm>
            <a:off x="971600" y="5589240"/>
            <a:ext cx="6942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21.5.2018 – rovnoměrný odběr s řízenou dodávkou energie do sítě</a:t>
            </a:r>
          </a:p>
        </p:txBody>
      </p:sp>
    </p:spTree>
    <p:extLst>
      <p:ext uri="{BB962C8B-B14F-4D97-AF65-F5344CB8AC3E}">
        <p14:creationId xmlns:p14="http://schemas.microsoft.com/office/powerpoint/2010/main" val="7819981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562A2BD1-99F5-462E-8571-0BA37C1A6A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091369" cy="6373600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3D4F6272-D3FC-48DC-99E4-DFF833C9081C}"/>
              </a:ext>
            </a:extLst>
          </p:cNvPr>
          <p:cNvSpPr txBox="1"/>
          <p:nvPr/>
        </p:nvSpPr>
        <p:spPr>
          <a:xfrm>
            <a:off x="212015" y="5229200"/>
            <a:ext cx="85715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Udržování rovnoměrného odběru ze sítě  max 1 kW i přes intervalové navyšování </a:t>
            </a:r>
          </a:p>
          <a:p>
            <a:r>
              <a:rPr lang="cs-CZ" dirty="0"/>
              <a:t>zátěže až  4,5 kW</a:t>
            </a:r>
          </a:p>
        </p:txBody>
      </p:sp>
    </p:spTree>
    <p:extLst>
      <p:ext uri="{BB962C8B-B14F-4D97-AF65-F5344CB8AC3E}">
        <p14:creationId xmlns:p14="http://schemas.microsoft.com/office/powerpoint/2010/main" val="19706472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Obrázek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545782"/>
            <a:ext cx="8631858" cy="3122256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/>
              <a:t>Dosažená úroveň NPE 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569F7-FB4E-46FE-B39B-E262DD0E856E}" type="slidenum">
              <a:rPr lang="cs-CZ" smtClean="0"/>
              <a:t>3</a:t>
            </a:fld>
            <a:endParaRPr lang="cs-CZ"/>
          </a:p>
        </p:txBody>
      </p:sp>
      <p:sp>
        <p:nvSpPr>
          <p:cNvPr id="11" name="Šipka dolů 10"/>
          <p:cNvSpPr/>
          <p:nvPr/>
        </p:nvSpPr>
        <p:spPr>
          <a:xfrm>
            <a:off x="6903418" y="2492896"/>
            <a:ext cx="476894" cy="576064"/>
          </a:xfrm>
          <a:prstGeom prst="downArrow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cs-CZ" sz="1400" dirty="0" err="1">
                <a:solidFill>
                  <a:schemeClr val="tx1"/>
                </a:solidFill>
              </a:rPr>
              <a:t>nZEB</a:t>
            </a:r>
            <a:endParaRPr lang="cs-CZ" sz="1400" dirty="0"/>
          </a:p>
        </p:txBody>
      </p:sp>
      <p:sp>
        <p:nvSpPr>
          <p:cNvPr id="12" name="Šipka dolů 11"/>
          <p:cNvSpPr/>
          <p:nvPr/>
        </p:nvSpPr>
        <p:spPr>
          <a:xfrm rot="16200000">
            <a:off x="2947399" y="3476216"/>
            <a:ext cx="476894" cy="756084"/>
          </a:xfrm>
          <a:prstGeom prst="downArrow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cs-CZ" sz="1400" dirty="0" err="1">
                <a:solidFill>
                  <a:schemeClr val="tx1"/>
                </a:solidFill>
              </a:rPr>
              <a:t>nZEB</a:t>
            </a:r>
            <a:endParaRPr lang="cs-CZ" sz="1400" dirty="0">
              <a:solidFill>
                <a:schemeClr val="tx1"/>
              </a:solidFill>
            </a:endParaRPr>
          </a:p>
        </p:txBody>
      </p:sp>
      <p:cxnSp>
        <p:nvCxnSpPr>
          <p:cNvPr id="13" name="Přímá spojnice se šipkou 12"/>
          <p:cNvCxnSpPr/>
          <p:nvPr/>
        </p:nvCxnSpPr>
        <p:spPr>
          <a:xfrm>
            <a:off x="3995936" y="3068960"/>
            <a:ext cx="0" cy="1512168"/>
          </a:xfrm>
          <a:prstGeom prst="straightConnector1">
            <a:avLst/>
          </a:prstGeom>
          <a:ln w="190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bdélník 13"/>
          <p:cNvSpPr/>
          <p:nvPr/>
        </p:nvSpPr>
        <p:spPr>
          <a:xfrm>
            <a:off x="3779912" y="3284984"/>
            <a:ext cx="432048" cy="11385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cs-CZ" sz="1050" b="1" dirty="0">
                <a:solidFill>
                  <a:schemeClr val="tx1"/>
                </a:solidFill>
                <a:latin typeface="Arial Narrow" panose="020B0606020202030204" pitchFamily="34" charset="0"/>
              </a:rPr>
              <a:t>Požadavek  splněn i při nejhorším </a:t>
            </a:r>
            <a:r>
              <a:rPr lang="cs-CZ" sz="1050" b="1" dirty="0" err="1">
                <a:solidFill>
                  <a:schemeClr val="tx1"/>
                </a:solidFill>
                <a:latin typeface="Arial Narrow" panose="020B0606020202030204" pitchFamily="34" charset="0"/>
              </a:rPr>
              <a:t>Uem</a:t>
            </a:r>
            <a:endParaRPr lang="cs-CZ" sz="105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5" name="Ovál 14"/>
          <p:cNvSpPr/>
          <p:nvPr/>
        </p:nvSpPr>
        <p:spPr>
          <a:xfrm>
            <a:off x="6289675" y="4713288"/>
            <a:ext cx="160338" cy="166687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7" name="Čárový popisek 1 (s ohraničením a zvýrazněním) 15"/>
          <p:cNvSpPr/>
          <p:nvPr/>
        </p:nvSpPr>
        <p:spPr>
          <a:xfrm>
            <a:off x="7827963" y="4265613"/>
            <a:ext cx="1223962" cy="503237"/>
          </a:xfrm>
          <a:prstGeom prst="accentBorderCallout1">
            <a:avLst>
              <a:gd name="adj1" fmla="val 18750"/>
              <a:gd name="adj2" fmla="val -8333"/>
              <a:gd name="adj3" fmla="val 108561"/>
              <a:gd name="adj4" fmla="val -120844"/>
            </a:avLst>
          </a:prstGeom>
          <a:solidFill>
            <a:srgbClr val="FFC000"/>
          </a:solidFill>
          <a:ln w="12700">
            <a:solidFill>
              <a:srgbClr val="D7273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>
                <a:solidFill>
                  <a:schemeClr val="tx1"/>
                </a:solidFill>
                <a:latin typeface="Arial Narrow" panose="020B0606020202030204" pitchFamily="34" charset="0"/>
              </a:rPr>
              <a:t>OC</a:t>
            </a:r>
          </a:p>
        </p:txBody>
      </p:sp>
    </p:spTree>
    <p:extLst>
      <p:ext uri="{BB962C8B-B14F-4D97-AF65-F5344CB8AC3E}">
        <p14:creationId xmlns:p14="http://schemas.microsoft.com/office/powerpoint/2010/main" val="185011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BA52DA50-5D2F-47C0-AE08-115B47F02BA1}"/>
              </a:ext>
            </a:extLst>
          </p:cNvPr>
          <p:cNvSpPr>
            <a:spLocks noGrp="1"/>
          </p:cNvSpPr>
          <p:nvPr>
            <p:ph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Závěry :</a:t>
            </a:r>
          </a:p>
          <a:p>
            <a:pPr marL="0" indent="0">
              <a:buNone/>
            </a:pPr>
            <a:endParaRPr lang="cs-CZ" dirty="0"/>
          </a:p>
          <a:p>
            <a:pPr>
              <a:buFontTx/>
              <a:buChar char="-"/>
            </a:pPr>
            <a:r>
              <a:rPr lang="cs-CZ" sz="2000" dirty="0"/>
              <a:t>Bylo prokázáno , že uvedený koncept je schopen účinně kooperovat v rámci budoucích „</a:t>
            </a:r>
            <a:r>
              <a:rPr lang="cs-CZ" sz="2000" dirty="0" err="1"/>
              <a:t>smart</a:t>
            </a:r>
            <a:r>
              <a:rPr lang="cs-CZ" sz="2000" dirty="0"/>
              <a:t> </a:t>
            </a:r>
            <a:r>
              <a:rPr lang="cs-CZ" sz="2000" dirty="0" err="1"/>
              <a:t>grids</a:t>
            </a:r>
            <a:r>
              <a:rPr lang="cs-CZ" sz="2000" dirty="0"/>
              <a:t>“  i současného  řízení DS pomocí  HDO</a:t>
            </a:r>
          </a:p>
          <a:p>
            <a:pPr>
              <a:buFontTx/>
              <a:buChar char="-"/>
            </a:pPr>
            <a:endParaRPr lang="cs-CZ" sz="2000" dirty="0"/>
          </a:p>
          <a:p>
            <a:pPr>
              <a:buFontTx/>
              <a:buChar char="-"/>
            </a:pPr>
            <a:r>
              <a:rPr lang="cs-CZ" sz="2000" dirty="0"/>
              <a:t>Měření ČEZ ukázalo , že  ovlivňování sítě  činností HFVE JE zcela bezvýznamné. </a:t>
            </a:r>
          </a:p>
          <a:p>
            <a:pPr>
              <a:buFontTx/>
              <a:buChar char="-"/>
            </a:pPr>
            <a:endParaRPr lang="cs-CZ" sz="2000" dirty="0"/>
          </a:p>
          <a:p>
            <a:pPr>
              <a:buFontTx/>
              <a:buChar char="-"/>
            </a:pPr>
            <a:r>
              <a:rPr lang="cs-CZ" sz="2000" dirty="0"/>
              <a:t>Ukazuje se , že je naprosto nezbytné zpracovat podklady pro projektanty stanovující vazbu mezi příkonem budovy , velikostí FVE a velikostí bateriového úložiště</a:t>
            </a:r>
          </a:p>
          <a:p>
            <a:pPr>
              <a:buFontTx/>
              <a:buChar char="-"/>
            </a:pPr>
            <a:endParaRPr lang="cs-CZ" sz="2000" dirty="0"/>
          </a:p>
          <a:p>
            <a:pPr>
              <a:buFontTx/>
              <a:buChar char="-"/>
            </a:pPr>
            <a:r>
              <a:rPr lang="cs-CZ" sz="2000" dirty="0"/>
              <a:t>Byla dohodnuta spolupráce na monitoringu a hodnocení SAS Jeseník v letech 2018-2019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1188812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2FD5CE2A-FF8F-4977-BFE0-3D0E05114D38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457200" y="692696"/>
            <a:ext cx="8229600" cy="5433467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Společný projekt Fenix – ČVUT-UCEEB </a:t>
            </a:r>
          </a:p>
          <a:p>
            <a:pPr marL="0" indent="0">
              <a:buNone/>
            </a:pPr>
            <a:r>
              <a:rPr lang="cs-CZ" sz="2000" dirty="0"/>
              <a:t>                          v rámci programů NCK (2019-2020)</a:t>
            </a:r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r>
              <a:rPr lang="cs-CZ" sz="2000" dirty="0"/>
              <a:t> </a:t>
            </a:r>
          </a:p>
          <a:p>
            <a:pPr marL="0" indent="0">
              <a:buNone/>
            </a:pPr>
            <a:r>
              <a:rPr lang="cs-CZ" sz="2000" dirty="0"/>
              <a:t>Rezidenční budovy :</a:t>
            </a:r>
          </a:p>
          <a:p>
            <a:pPr marL="0" indent="0">
              <a:buNone/>
            </a:pPr>
            <a:endParaRPr lang="cs-CZ" sz="2000" dirty="0"/>
          </a:p>
          <a:p>
            <a:pPr marL="0" lvl="0" indent="0">
              <a:buNone/>
            </a:pPr>
            <a:r>
              <a:rPr lang="cs-CZ" sz="1400" i="1" dirty="0">
                <a:solidFill>
                  <a:srgbClr val="000000"/>
                </a:solidFill>
              </a:rPr>
              <a:t>Vývoj algoritmu pro optimální řízení vnitřního prostředí v budově pro bydlení standardu </a:t>
            </a:r>
            <a:r>
              <a:rPr lang="cs-CZ" sz="1400" i="1" dirty="0" err="1">
                <a:solidFill>
                  <a:srgbClr val="000000"/>
                </a:solidFill>
              </a:rPr>
              <a:t>nZEB</a:t>
            </a:r>
            <a:r>
              <a:rPr lang="cs-CZ" sz="1400" i="1" dirty="0">
                <a:solidFill>
                  <a:srgbClr val="000000"/>
                </a:solidFill>
              </a:rPr>
              <a:t> s obnovitelnými zdroji energie a akumulací elektrické energie. Cílem je, aby budova s FV systémem udržovala vnitřní prostředí optimálním provozem elektrického vytápění, větrání a osvětlení při efektivním využívání místně vyráběné elektrické energie prostřednictvím její akumulace.</a:t>
            </a:r>
            <a:endParaRPr lang="cs-CZ" sz="1400" dirty="0">
              <a:solidFill>
                <a:srgbClr val="000000"/>
              </a:solidFill>
            </a:endParaRPr>
          </a:p>
          <a:p>
            <a:pPr marL="0" lvl="0" indent="0">
              <a:buNone/>
            </a:pPr>
            <a:endParaRPr lang="cs-CZ" dirty="0">
              <a:solidFill>
                <a:srgbClr val="000000"/>
              </a:solidFill>
            </a:endParaRPr>
          </a:p>
          <a:p>
            <a:pPr marL="0" lvl="0" indent="0">
              <a:buNone/>
            </a:pPr>
            <a:r>
              <a:rPr lang="cs-CZ" sz="1200" dirty="0">
                <a:solidFill>
                  <a:srgbClr val="000000"/>
                </a:solidFill>
              </a:rPr>
              <a:t>Dvouletý projekt - spolupráce : UCEEB – Fenix – WAFE – AERS – S-</a:t>
            </a:r>
            <a:r>
              <a:rPr lang="cs-CZ" sz="1200" dirty="0" err="1">
                <a:solidFill>
                  <a:srgbClr val="000000"/>
                </a:solidFill>
              </a:rPr>
              <a:t>Power</a:t>
            </a:r>
            <a:r>
              <a:rPr lang="cs-CZ" sz="1200" dirty="0">
                <a:solidFill>
                  <a:srgbClr val="000000"/>
                </a:solidFill>
              </a:rPr>
              <a:t> -  TECO Kolín</a:t>
            </a:r>
          </a:p>
          <a:p>
            <a:pPr marL="0" lvl="0" indent="0">
              <a:buNone/>
            </a:pPr>
            <a:endParaRPr lang="cs-CZ" sz="1200" dirty="0">
              <a:solidFill>
                <a:srgbClr val="000000"/>
              </a:solidFill>
            </a:endParaRPr>
          </a:p>
          <a:p>
            <a:pPr marL="0" lvl="0" indent="0">
              <a:buNone/>
            </a:pPr>
            <a:r>
              <a:rPr lang="cs-CZ" sz="1200" dirty="0">
                <a:solidFill>
                  <a:srgbClr val="000000"/>
                </a:solidFill>
              </a:rPr>
              <a:t>Společné řešení a následná komerční spolupráce při realizaci </a:t>
            </a:r>
            <a:endParaRPr lang="cs-CZ" sz="2000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FEEAA6FA-0433-4AC2-9144-57E1CC7B97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599" y="116632"/>
            <a:ext cx="1257082" cy="368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81320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id="{02DF09D1-3D5C-475C-86C3-E231B823E1F7}"/>
              </a:ext>
            </a:extLst>
          </p:cNvPr>
          <p:cNvSpPr/>
          <p:nvPr/>
        </p:nvSpPr>
        <p:spPr>
          <a:xfrm>
            <a:off x="412351" y="188640"/>
            <a:ext cx="8712968" cy="21083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PROJEKT CAMEB – řídící algoritmus nadřazené řídící jednotky ovládající veškeré technologie plně elektrifikovaného RD ve standardu </a:t>
            </a:r>
            <a:r>
              <a:rPr kumimoji="0" lang="cs-CZ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nZEB</a:t>
            </a: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vybaveného střešní FVE , bateriovým úložištěm , ventilací s rekuperací a elektrickým sálavým vytápěním . </a:t>
            </a: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Dvouletý projekt realizován v součinnosti – ČVUT -UCEEB , Fenix , TECO, S-</a:t>
            </a:r>
            <a:r>
              <a:rPr kumimoji="0" lang="cs-CZ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Power</a:t>
            </a:r>
            <a:r>
              <a: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AERS </a:t>
            </a:r>
            <a:r>
              <a:rPr lang="cs-CZ" sz="11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WAFE a </a:t>
            </a:r>
            <a:r>
              <a:rPr kumimoji="0" lang="cs-CZ" sz="11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TECO Kolín </a:t>
            </a:r>
            <a:endParaRPr kumimoji="0" lang="cs-CZ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 lvl="0" indent="0" algn="l" defTabSz="914400" rtl="0" eaLnBrk="1" fontAlgn="base" latinLnBrk="0" hangingPunct="1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Místo projektu : OMICE </a:t>
            </a:r>
          </a:p>
          <a:p>
            <a:pPr marL="0" marR="0" lvl="0" indent="0" algn="l" defTabSz="914400" rtl="0" eaLnBrk="1" fontAlgn="base" latinLnBrk="0" hangingPunct="1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Investor : Ing. Dalibor Veverka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2C9535C6-CA39-4A8A-BB24-517AC3B6D18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40" y="2492896"/>
            <a:ext cx="7452320" cy="4052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87823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11832" y="1099930"/>
            <a:ext cx="8680648" cy="381642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kumimoji="0" lang="cs-CZ" altLang="cs-CZ" sz="186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 </a:t>
            </a:r>
            <a:r>
              <a:rPr kumimoji="0" lang="cs-CZ" altLang="cs-CZ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                                                                                                                                   </a:t>
            </a:r>
            <a:endParaRPr kumimoji="0" lang="cs-CZ" altLang="cs-CZ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000" b="0" i="0" u="none" strike="noStrike" cap="none" normalizeH="0" baseline="0" dirty="0">
                <a:ln>
                  <a:noFill/>
                </a:ln>
                <a:solidFill>
                  <a:srgbClr val="FE780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  <a:hlinkClick r:id="rId2"/>
              </a:rPr>
              <a:t>  </a:t>
            </a:r>
            <a:endParaRPr kumimoji="0" lang="cs-CZ" altLang="cs-CZ" sz="1000" b="0" i="0" u="none" strike="noStrike" cap="none" normalizeH="0" baseline="0" dirty="0">
              <a:ln>
                <a:noFill/>
              </a:ln>
              <a:solidFill>
                <a:srgbClr val="FE7800"/>
              </a:solidFill>
              <a:effectLst/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altLang="cs-CZ" sz="1000" dirty="0">
              <a:solidFill>
                <a:srgbClr val="FE78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3600" b="0" i="0" u="none" strike="noStrike" cap="none" normalizeH="0" baseline="0" dirty="0">
                <a:ln>
                  <a:noFill/>
                </a:ln>
                <a:solidFill>
                  <a:srgbClr val="FE780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 </a:t>
            </a:r>
            <a:r>
              <a:rPr kumimoji="0" lang="cs-CZ" altLang="cs-CZ" sz="1000" b="0" i="0" u="none" strike="noStrike" cap="none" normalizeH="0" baseline="0" dirty="0">
                <a:ln>
                  <a:noFill/>
                </a:ln>
                <a:solidFill>
                  <a:srgbClr val="FE780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             </a:t>
            </a:r>
            <a:endParaRPr kumimoji="0" lang="cs-CZ" altLang="cs-CZ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539552" y="566092"/>
            <a:ext cx="7738337" cy="24622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/>
              <a:t>Ocenění : </a:t>
            </a:r>
          </a:p>
          <a:p>
            <a:endParaRPr lang="cs-CZ" dirty="0"/>
          </a:p>
          <a:p>
            <a:endParaRPr lang="cs-CZ" dirty="0"/>
          </a:p>
          <a:p>
            <a:pPr marL="342900" indent="-342900">
              <a:buAutoNum type="arabicParenR"/>
            </a:pPr>
            <a:r>
              <a:rPr lang="cs-CZ" dirty="0"/>
              <a:t>Koncept domu jako aktivního prvku energetické soustavy získal dne </a:t>
            </a:r>
          </a:p>
          <a:p>
            <a:r>
              <a:rPr lang="cs-CZ" dirty="0"/>
              <a:t>     16.6. 2016 na Pražském Hradě v rámci vyhlašováni  CZECH TOP 100 </a:t>
            </a:r>
          </a:p>
          <a:p>
            <a:r>
              <a:rPr lang="cs-CZ" dirty="0"/>
              <a:t>     zvláštní ocenění :  Enviromentální počin roku v energetice</a:t>
            </a:r>
          </a:p>
          <a:p>
            <a:endParaRPr lang="cs-CZ" dirty="0"/>
          </a:p>
          <a:p>
            <a:r>
              <a:rPr lang="cs-CZ" dirty="0"/>
              <a:t>       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780928"/>
            <a:ext cx="5269963" cy="3767200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D7CFEBB8-5005-410A-8185-049656BAAA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017" y="78204"/>
            <a:ext cx="1230671" cy="361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52214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/>
          </p:nvPr>
        </p:nvSpPr>
        <p:spPr>
          <a:xfrm>
            <a:off x="457200" y="503237"/>
            <a:ext cx="8229600" cy="5851525"/>
          </a:xfrm>
        </p:spPr>
        <p:txBody>
          <a:bodyPr/>
          <a:lstStyle/>
          <a:p>
            <a:pPr>
              <a:buAutoNum type="arabicParenR" startAt="3"/>
            </a:pPr>
            <a:r>
              <a:rPr lang="cs-CZ" sz="1600" dirty="0"/>
              <a:t>Dne 27.3. 2017 byla projektu OC udělena hejtmanem Olomouckého kraje cena</a:t>
            </a:r>
            <a:r>
              <a:rPr lang="cs-CZ" sz="1800" dirty="0"/>
              <a:t>     </a:t>
            </a:r>
          </a:p>
          <a:p>
            <a:pPr marL="0" indent="0">
              <a:buNone/>
            </a:pPr>
            <a:r>
              <a:rPr lang="cs-CZ" sz="1800" dirty="0"/>
              <a:t>                                      </a:t>
            </a:r>
            <a:r>
              <a:rPr lang="cs-CZ" sz="2400" b="1" dirty="0"/>
              <a:t>Stavba roku 2016 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7744" y="1288117"/>
            <a:ext cx="3953364" cy="5553051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14ECC9F5-CFB1-40AF-B2BE-8ED6CF2A2D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83255"/>
            <a:ext cx="1090464" cy="319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28992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4048" y="3931238"/>
            <a:ext cx="4139952" cy="2926762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397" y="1579377"/>
            <a:ext cx="3751319" cy="265143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5529" y="4291366"/>
            <a:ext cx="3810188" cy="2530648"/>
          </a:xfrm>
          <a:prstGeom prst="rect">
            <a:avLst/>
          </a:prstGeom>
        </p:spPr>
      </p:pic>
      <p:pic>
        <p:nvPicPr>
          <p:cNvPr id="6" name="Zástupný symbol pro obsah 3"/>
          <p:cNvPicPr>
            <a:picLocks noGrp="1" noChangeAspect="1"/>
          </p:cNvPicPr>
          <p:nvPr>
            <p:ph idx="4294967295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8024" y="1608948"/>
            <a:ext cx="3888432" cy="2592288"/>
          </a:xfrm>
          <a:prstGeom prst="rect">
            <a:avLst/>
          </a:prstGeom>
        </p:spPr>
      </p:pic>
      <p:sp>
        <p:nvSpPr>
          <p:cNvPr id="2" name="Obdélník 1"/>
          <p:cNvSpPr/>
          <p:nvPr/>
        </p:nvSpPr>
        <p:spPr>
          <a:xfrm>
            <a:off x="0" y="188640"/>
            <a:ext cx="88569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arenR" startAt="4"/>
            </a:pPr>
            <a:r>
              <a:rPr lang="cs-CZ" dirty="0"/>
              <a:t>Za nejvyšší ocenění považujeme skutečnost, že tento projekt bude jako </a:t>
            </a:r>
            <a:r>
              <a:rPr lang="cs-CZ" b="1" dirty="0"/>
              <a:t>jeden z  </a:t>
            </a:r>
          </a:p>
          <a:p>
            <a:r>
              <a:rPr lang="cs-CZ" b="1" dirty="0"/>
              <a:t>     10 oficiálních exponátů představen v  expozici ČR na světové výstavě v  </a:t>
            </a:r>
          </a:p>
          <a:p>
            <a:r>
              <a:rPr lang="cs-CZ" b="1" dirty="0"/>
              <a:t>                                                   </a:t>
            </a:r>
            <a:r>
              <a:rPr lang="cs-CZ" b="1" dirty="0" err="1"/>
              <a:t>Astaně</a:t>
            </a:r>
            <a:r>
              <a:rPr lang="cs-CZ" b="1" dirty="0"/>
              <a:t> </a:t>
            </a:r>
            <a:r>
              <a:rPr lang="cs-CZ" dirty="0"/>
              <a:t> (06/17-10/17) </a:t>
            </a:r>
          </a:p>
          <a:p>
            <a:r>
              <a:rPr lang="cs-CZ" dirty="0"/>
              <a:t>                  Mottem výstavy jsou úspory energie  a energetická účinnost</a:t>
            </a:r>
          </a:p>
        </p:txBody>
      </p:sp>
    </p:spTree>
    <p:extLst>
      <p:ext uri="{BB962C8B-B14F-4D97-AF65-F5344CB8AC3E}">
        <p14:creationId xmlns:p14="http://schemas.microsoft.com/office/powerpoint/2010/main" val="164638910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AA6D84C3-30FD-47E2-9917-04580C4013F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0628"/>
            <a:ext cx="9036496" cy="6777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53824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czexpo.com/assets/images/pavilion/pavilion-visualization-1.jpg">
            <a:extLst>
              <a:ext uri="{FF2B5EF4-FFF2-40B4-BE49-F238E27FC236}">
                <a16:creationId xmlns:a16="http://schemas.microsoft.com/office/drawing/2014/main" id="{5B1334C1-75DA-42AC-828B-F11533934F05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44824"/>
            <a:ext cx="8229600" cy="462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8F7DACE9-B658-4C54-951B-72695F2FBA03}"/>
              </a:ext>
            </a:extLst>
          </p:cNvPr>
          <p:cNvSpPr txBox="1"/>
          <p:nvPr/>
        </p:nvSpPr>
        <p:spPr>
          <a:xfrm>
            <a:off x="907909" y="69646"/>
            <a:ext cx="75424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EXPO 2020  DUBAI   - </a:t>
            </a:r>
            <a:r>
              <a:rPr lang="cs-CZ" sz="2400" dirty="0" err="1"/>
              <a:t>Pavillon</a:t>
            </a:r>
            <a:r>
              <a:rPr lang="cs-CZ" sz="2400" dirty="0"/>
              <a:t> </a:t>
            </a:r>
            <a:r>
              <a:rPr lang="cs-CZ" sz="2400" dirty="0" err="1"/>
              <a:t>of</a:t>
            </a:r>
            <a:r>
              <a:rPr lang="cs-CZ" sz="2400" dirty="0"/>
              <a:t> </a:t>
            </a:r>
            <a:r>
              <a:rPr lang="cs-CZ" sz="2400" dirty="0" err="1"/>
              <a:t>the</a:t>
            </a:r>
            <a:r>
              <a:rPr lang="cs-CZ" sz="2400" dirty="0"/>
              <a:t> Czech Republic</a:t>
            </a:r>
          </a:p>
          <a:p>
            <a:r>
              <a:rPr lang="cs-CZ" sz="2400" dirty="0"/>
              <a:t>                 -  oficiální partner české účasti </a:t>
            </a: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8BE2BD9A-D5D9-4312-9873-0A77C192346A}"/>
              </a:ext>
            </a:extLst>
          </p:cNvPr>
          <p:cNvSpPr/>
          <p:nvPr/>
        </p:nvSpPr>
        <p:spPr>
          <a:xfrm>
            <a:off x="863588" y="900643"/>
            <a:ext cx="74168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Fenix </a:t>
            </a:r>
            <a:r>
              <a:rPr lang="cs-CZ" sz="1600" dirty="0"/>
              <a:t>byl kontaktován generálním komisařem české účasti a byla dohodnuta participace na této největší světové výstavě. Exponáty budou model OC Fenix a modulární bateriové uložiště AES 10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1ED3311-D464-4DD1-8D3E-BE1D17C3A0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00" y="503166"/>
            <a:ext cx="1156940" cy="340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26454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TextShape 1"/>
          <p:cNvSpPr txBox="1"/>
          <p:nvPr/>
        </p:nvSpPr>
        <p:spPr>
          <a:xfrm>
            <a:off x="716887" y="2432600"/>
            <a:ext cx="7810594" cy="3078647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marL="342991" lvl="1" defTabSz="685983" fontAlgn="auto">
              <a:spcBef>
                <a:spcPts val="0"/>
              </a:spcBef>
              <a:spcAft>
                <a:spcPts val="0"/>
              </a:spcAft>
            </a:pPr>
            <a:r>
              <a:rPr lang="cs-CZ" sz="1350" dirty="0">
                <a:solidFill>
                  <a:srgbClr val="002060"/>
                </a:solidFill>
                <a:latin typeface="Arial"/>
              </a:rPr>
              <a:t>                </a:t>
            </a:r>
            <a:r>
              <a:rPr lang="cs-CZ" sz="2401" dirty="0">
                <a:solidFill>
                  <a:srgbClr val="002060"/>
                </a:solidFill>
                <a:latin typeface="Arial"/>
              </a:rPr>
              <a:t>www.fenixgroup.eu</a:t>
            </a:r>
          </a:p>
          <a:p>
            <a:pPr defTabSz="685983" fontAlgn="auto">
              <a:spcBef>
                <a:spcPts val="0"/>
              </a:spcBef>
              <a:spcAft>
                <a:spcPts val="0"/>
              </a:spcAft>
            </a:pPr>
            <a:endParaRPr lang="en-US" sz="1350" spc="-1" dirty="0">
              <a:solidFill>
                <a:srgbClr val="000000"/>
              </a:solidFill>
              <a:latin typeface="Franklin Gothic Medium"/>
            </a:endParaRPr>
          </a:p>
        </p:txBody>
      </p:sp>
      <p:sp>
        <p:nvSpPr>
          <p:cNvPr id="5" name="TextShape 2">
            <a:extLst>
              <a:ext uri="{FF2B5EF4-FFF2-40B4-BE49-F238E27FC236}">
                <a16:creationId xmlns:a16="http://schemas.microsoft.com/office/drawing/2014/main" id="{1447044C-33B5-419F-B52A-29E174128865}"/>
              </a:ext>
            </a:extLst>
          </p:cNvPr>
          <p:cNvSpPr txBox="1"/>
          <p:nvPr/>
        </p:nvSpPr>
        <p:spPr>
          <a:xfrm>
            <a:off x="-829593" y="2684924"/>
            <a:ext cx="7878222" cy="551484"/>
          </a:xfrm>
          <a:prstGeom prst="rect">
            <a:avLst/>
          </a:prstGeom>
          <a:noFill/>
          <a:ln>
            <a:noFill/>
          </a:ln>
        </p:spPr>
        <p:txBody>
          <a:bodyPr anchor="b">
            <a:normAutofit/>
          </a:bodyPr>
          <a:lstStyle/>
          <a:p>
            <a:pPr algn="ctr" defTabSz="685983" fontAlgn="auto">
              <a:spcBef>
                <a:spcPts val="0"/>
              </a:spcBef>
              <a:spcAft>
                <a:spcPts val="431"/>
              </a:spcAft>
            </a:pPr>
            <a:r>
              <a:rPr lang="cs-CZ" sz="2701" b="1" u="sng" spc="-1" dirty="0">
                <a:solidFill>
                  <a:srgbClr val="002060"/>
                </a:solidFill>
                <a:latin typeface="Franklin Gothic Medium"/>
              </a:rPr>
              <a:t>Děkuji  za pozornost</a:t>
            </a:r>
            <a:endParaRPr lang="en-US" sz="2701" spc="-1" dirty="0">
              <a:solidFill>
                <a:srgbClr val="000000"/>
              </a:solidFill>
              <a:latin typeface="Franklin Gothic Medium"/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4F310B67-C6C4-40CC-9191-88B0878B83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410085"/>
            <a:ext cx="1871701" cy="551484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44F68E39-F0EA-4657-9080-7A945A364D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4483" y="1444562"/>
            <a:ext cx="2717866" cy="3968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86698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 txBox="1">
            <a:spLocks noGrp="1"/>
          </p:cNvSpPr>
          <p:nvPr>
            <p:ph/>
          </p:nvPr>
        </p:nvSpPr>
        <p:spPr>
          <a:xfrm>
            <a:off x="395057" y="525164"/>
            <a:ext cx="5763116" cy="7017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cs-CZ" sz="1800" b="1" dirty="0"/>
              <a:t>Office center  - budova s parametry  </a:t>
            </a:r>
            <a:r>
              <a:rPr lang="cs-CZ" sz="1800" b="1" dirty="0" err="1"/>
              <a:t>nZEB</a:t>
            </a:r>
            <a:endParaRPr lang="cs-CZ" sz="1800" b="1" dirty="0"/>
          </a:p>
          <a:p>
            <a:pPr>
              <a:buNone/>
            </a:pPr>
            <a:r>
              <a:rPr lang="cs-CZ" sz="1800" b="1" dirty="0"/>
              <a:t>plně elektrifikovaná budova jako aktivní prvek sítě 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395057" y="1837583"/>
            <a:ext cx="808820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/>
              <a:t>Představení myšlenky </a:t>
            </a:r>
            <a:r>
              <a:rPr lang="cs-CZ" sz="1600" b="1" dirty="0" err="1"/>
              <a:t>nZEB</a:t>
            </a:r>
            <a:r>
              <a:rPr lang="cs-CZ" sz="1600" b="1" dirty="0"/>
              <a:t> jako aktivního prvku sítě  – 2013-2014</a:t>
            </a:r>
          </a:p>
          <a:p>
            <a:endParaRPr lang="cs-CZ" sz="1600" b="1" dirty="0"/>
          </a:p>
          <a:p>
            <a:r>
              <a:rPr lang="cs-CZ" sz="1600" b="1" dirty="0"/>
              <a:t>Projekce budovy – spolupráce s ČVUT  04 / 2015-08 / 2015 </a:t>
            </a:r>
          </a:p>
          <a:p>
            <a:r>
              <a:rPr lang="cs-CZ" sz="1600" b="1" dirty="0"/>
              <a:t>Zahájení stavby       –    10/2015</a:t>
            </a:r>
          </a:p>
          <a:p>
            <a:r>
              <a:rPr lang="cs-CZ" sz="1600" b="1" dirty="0"/>
              <a:t>Ukončení stavby      –    05/2016</a:t>
            </a:r>
          </a:p>
          <a:p>
            <a:endParaRPr lang="cs-CZ" sz="1600" dirty="0"/>
          </a:p>
          <a:p>
            <a:endParaRPr lang="cs-CZ" sz="1600" b="1" dirty="0"/>
          </a:p>
          <a:p>
            <a:r>
              <a:rPr lang="cs-CZ" sz="1600" b="1" dirty="0"/>
              <a:t>Spolupráce </a:t>
            </a:r>
            <a:r>
              <a:rPr lang="en-US" sz="1600" b="1" dirty="0"/>
              <a:t> 7.2 </a:t>
            </a:r>
            <a:r>
              <a:rPr lang="en-US" sz="1600" b="1" dirty="0" err="1"/>
              <a:t>kWp</a:t>
            </a:r>
            <a:r>
              <a:rPr lang="en-US" sz="1600" b="1" dirty="0"/>
              <a:t> </a:t>
            </a:r>
            <a:r>
              <a:rPr lang="cs-CZ" sz="1600" b="1" dirty="0"/>
              <a:t> střešní FVE s domácí baterií </a:t>
            </a:r>
            <a:r>
              <a:rPr lang="en-US" sz="1600" b="1" dirty="0"/>
              <a:t>26kWh</a:t>
            </a:r>
            <a:r>
              <a:rPr lang="cs-CZ" sz="1600" b="1" dirty="0"/>
              <a:t> a energetickou  sítí </a:t>
            </a:r>
          </a:p>
          <a:p>
            <a:r>
              <a:rPr lang="cs-CZ" sz="1600" b="1" dirty="0"/>
              <a:t>Baterie slouží nejen ke 100 % vlastnímu využití energie z FVE ale i k aktivní spolupráci se sítí , to znamená , že v době NT se nabíjí , v době VT přejímá plně zásobování budovy energií.</a:t>
            </a:r>
          </a:p>
          <a:p>
            <a:endParaRPr lang="cs-CZ" sz="1600" b="1" dirty="0"/>
          </a:p>
          <a:p>
            <a:r>
              <a:rPr lang="cs-CZ" sz="1600" b="1" dirty="0"/>
              <a:t>Ke  dvouletému sledování </a:t>
            </a:r>
            <a:r>
              <a:rPr lang="cs-CZ" sz="1600" b="1" dirty="0" err="1"/>
              <a:t>nZEB</a:t>
            </a:r>
            <a:r>
              <a:rPr lang="cs-CZ" sz="1600" b="1" dirty="0"/>
              <a:t> a k posouzení dosažení cílů byla ustanovena odborná skupina se zástupců MPO , MŽP, ERU , ČEZ-ESCO , ČEZ – Distribuce , ČEPS a ČVUT</a:t>
            </a:r>
          </a:p>
          <a:p>
            <a:r>
              <a:rPr lang="cs-CZ" sz="1600" b="1" dirty="0"/>
              <a:t>Shromažďování dat o energetické spotřebě jakož i o kvalitě vnitřního prostředí zajišťuje ČVUT-UCEEB</a:t>
            </a:r>
          </a:p>
          <a:p>
            <a:endParaRPr lang="en-US" sz="1600" b="1" dirty="0"/>
          </a:p>
          <a:p>
            <a:endParaRPr lang="cs-CZ" sz="1600" b="1" dirty="0"/>
          </a:p>
          <a:p>
            <a:endParaRPr lang="en-US" sz="1600" b="1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058" y="61307"/>
            <a:ext cx="1170574" cy="343357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0192" y="198486"/>
            <a:ext cx="2459252" cy="1639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9063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>
                <a:solidFill>
                  <a:schemeClr val="tx1"/>
                </a:solidFill>
              </a:rPr>
              <a:t>      </a:t>
            </a:r>
          </a:p>
          <a:p>
            <a:pPr marL="0" indent="0">
              <a:buNone/>
            </a:pPr>
            <a:r>
              <a:rPr lang="cs-CZ" dirty="0"/>
              <a:t>   </a:t>
            </a:r>
            <a:r>
              <a:rPr lang="cs-CZ" dirty="0">
                <a:solidFill>
                  <a:schemeClr val="tx1"/>
                </a:solidFill>
              </a:rPr>
              <a:t> Tři překvapení v průběhu výstavby </a:t>
            </a:r>
          </a:p>
          <a:p>
            <a:pPr marL="0" indent="0">
              <a:buNone/>
            </a:pPr>
            <a:r>
              <a:rPr lang="cs-CZ" dirty="0"/>
              <a:t>     </a:t>
            </a:r>
            <a:r>
              <a:rPr lang="cs-CZ" sz="1400" dirty="0"/>
              <a:t>1)  Vzhledem k pečlivé projektové přípravě a optimalizaci nákladů dosáhly celkové investiční  </a:t>
            </a:r>
          </a:p>
          <a:p>
            <a:pPr marL="0" indent="0">
              <a:buNone/>
            </a:pPr>
            <a:r>
              <a:rPr lang="cs-CZ" sz="1400" dirty="0"/>
              <a:t>                 náklady úrovně běžných staveb obdobného typu v cenové úrovni 2015 !</a:t>
            </a:r>
          </a:p>
          <a:p>
            <a:pPr marL="0" indent="0">
              <a:buNone/>
            </a:pPr>
            <a:endParaRPr lang="cs-CZ" sz="1400" dirty="0"/>
          </a:p>
          <a:p>
            <a:pPr marL="0" indent="0">
              <a:buNone/>
            </a:pPr>
            <a:endParaRPr lang="cs-CZ" sz="1400" dirty="0"/>
          </a:p>
          <a:p>
            <a:pPr marL="0" indent="0">
              <a:buNone/>
            </a:pPr>
            <a:r>
              <a:rPr lang="cs-CZ" sz="1400" dirty="0"/>
              <a:t>            2) Budova byla vybavena flexibilním elektrickým sálavým vytápěním , variantní posouzení </a:t>
            </a:r>
          </a:p>
          <a:p>
            <a:pPr marL="0" indent="0">
              <a:buNone/>
            </a:pPr>
            <a:r>
              <a:rPr lang="cs-CZ" sz="1400" dirty="0"/>
              <a:t>                avizovalo návratnost  teplovodního systému spolu s tepelným čerpadlem až po 25 letech  </a:t>
            </a:r>
          </a:p>
          <a:p>
            <a:pPr marL="0" indent="0">
              <a:buNone/>
            </a:pPr>
            <a:r>
              <a:rPr lang="cs-CZ" sz="1400" dirty="0"/>
              <a:t>                provozu , tedy cca po dvojnásobku životnosti TČ.  Skutečné spotřeby energie po 3 zimních         </a:t>
            </a:r>
          </a:p>
          <a:p>
            <a:pPr marL="0" indent="0">
              <a:buNone/>
            </a:pPr>
            <a:r>
              <a:rPr lang="cs-CZ" sz="1400" dirty="0"/>
              <a:t>                sezónách tento údaj potvrdily.   Pokud by se srovnávala návratnost pouze    </a:t>
            </a:r>
          </a:p>
          <a:p>
            <a:pPr marL="0" indent="0">
              <a:buNone/>
            </a:pPr>
            <a:r>
              <a:rPr lang="cs-CZ" sz="1400" dirty="0"/>
              <a:t>                topného systému  ( bez velmi málo používaného chlazení ) byla by dokonce 40 let </a:t>
            </a:r>
          </a:p>
          <a:p>
            <a:pPr marL="0" indent="0">
              <a:buNone/>
            </a:pPr>
            <a:endParaRPr lang="cs-CZ" sz="1400" dirty="0"/>
          </a:p>
          <a:p>
            <a:pPr marL="0" indent="0">
              <a:buNone/>
            </a:pPr>
            <a:endParaRPr lang="cs-CZ" sz="1400" dirty="0"/>
          </a:p>
          <a:p>
            <a:pPr marL="0" indent="0">
              <a:buNone/>
            </a:pPr>
            <a:r>
              <a:rPr lang="cs-CZ" sz="1400" dirty="0"/>
              <a:t>            3) Sledování počtu provozních cyklů bateriového úložiště potvrdilo jeho životnost </a:t>
            </a:r>
          </a:p>
          <a:p>
            <a:pPr marL="0" indent="0">
              <a:buNone/>
            </a:pPr>
            <a:r>
              <a:rPr lang="cs-CZ" sz="1400" dirty="0"/>
              <a:t>                přesahující 25 let.   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058" y="61307"/>
            <a:ext cx="1170574" cy="343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4161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>
            <a:extLst>
              <a:ext uri="{FF2B5EF4-FFF2-40B4-BE49-F238E27FC236}">
                <a16:creationId xmlns:a16="http://schemas.microsoft.com/office/drawing/2014/main" id="{84A2D30E-6262-489B-B071-59AE3AA40818}"/>
              </a:ext>
            </a:extLst>
          </p:cNvPr>
          <p:cNvSpPr/>
          <p:nvPr/>
        </p:nvSpPr>
        <p:spPr>
          <a:xfrm>
            <a:off x="122283" y="766732"/>
            <a:ext cx="9021717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cs-CZ" sz="2000" b="1" dirty="0">
                <a:solidFill>
                  <a:srgbClr val="000000"/>
                </a:solidFill>
              </a:rPr>
              <a:t>Porovnání očekávaných a skutečných výsledků po 24 měsících provozu:</a:t>
            </a:r>
          </a:p>
          <a:p>
            <a:pPr lvl="0"/>
            <a:endParaRPr lang="en-US" sz="2000" b="1" dirty="0">
              <a:solidFill>
                <a:srgbClr val="000000"/>
              </a:solidFill>
            </a:endParaRPr>
          </a:p>
          <a:p>
            <a:pPr lvl="0"/>
            <a:endParaRPr lang="cs-CZ" sz="1600" b="1" dirty="0">
              <a:solidFill>
                <a:srgbClr val="000000"/>
              </a:solidFill>
            </a:endParaRPr>
          </a:p>
          <a:p>
            <a:pPr lvl="0"/>
            <a:endParaRPr lang="cs-CZ" sz="1600" b="1" dirty="0">
              <a:solidFill>
                <a:srgbClr val="000000"/>
              </a:solidFill>
            </a:endParaRPr>
          </a:p>
          <a:p>
            <a:pPr lvl="0"/>
            <a:r>
              <a:rPr lang="cs-CZ" sz="1600" b="1" dirty="0">
                <a:solidFill>
                  <a:srgbClr val="000000"/>
                </a:solidFill>
              </a:rPr>
              <a:t>Očekávaná roční spotřeba energie                </a:t>
            </a:r>
            <a:r>
              <a:rPr lang="en-US" sz="1600" b="1" dirty="0">
                <a:solidFill>
                  <a:srgbClr val="000000"/>
                </a:solidFill>
              </a:rPr>
              <a:t> UCEEB – </a:t>
            </a:r>
            <a:r>
              <a:rPr lang="cs-CZ" sz="1600" b="1" dirty="0">
                <a:solidFill>
                  <a:srgbClr val="000000"/>
                </a:solidFill>
              </a:rPr>
              <a:t>        27 000</a:t>
            </a:r>
            <a:r>
              <a:rPr lang="en-US" sz="1600" b="1" dirty="0">
                <a:solidFill>
                  <a:srgbClr val="000000"/>
                </a:solidFill>
              </a:rPr>
              <a:t> kWh</a:t>
            </a:r>
            <a:endParaRPr lang="cs-CZ" sz="1600" b="1" dirty="0">
              <a:solidFill>
                <a:srgbClr val="000000"/>
              </a:solidFill>
            </a:endParaRPr>
          </a:p>
          <a:p>
            <a:pPr lvl="0"/>
            <a:r>
              <a:rPr lang="cs-CZ" sz="1600" b="1" dirty="0">
                <a:solidFill>
                  <a:srgbClr val="000000"/>
                </a:solidFill>
              </a:rPr>
              <a:t>Skutečná spotřeba energie                                                      26 626 kWh ( - 1,4% 2017)</a:t>
            </a:r>
          </a:p>
          <a:p>
            <a:pPr lvl="0"/>
            <a:r>
              <a:rPr lang="cs-CZ" sz="1600" b="1" dirty="0">
                <a:solidFill>
                  <a:srgbClr val="000000"/>
                </a:solidFill>
              </a:rPr>
              <a:t>                                                                                                    27 193  kWh  (2018)</a:t>
            </a:r>
          </a:p>
          <a:p>
            <a:pPr lvl="0"/>
            <a:r>
              <a:rPr lang="cs-CZ" sz="1600" b="1" dirty="0">
                <a:solidFill>
                  <a:srgbClr val="000000"/>
                </a:solidFill>
              </a:rPr>
              <a:t> </a:t>
            </a:r>
          </a:p>
          <a:p>
            <a:pPr lvl="0"/>
            <a:r>
              <a:rPr lang="cs-CZ" sz="1600" b="1" dirty="0">
                <a:solidFill>
                  <a:srgbClr val="000000"/>
                </a:solidFill>
              </a:rPr>
              <a:t>Spotřeba energie ze sítě                                                           21 000 kWh   (2017)</a:t>
            </a:r>
          </a:p>
          <a:p>
            <a:pPr lvl="0"/>
            <a:r>
              <a:rPr lang="cs-CZ" sz="1600" b="1" dirty="0">
                <a:solidFill>
                  <a:srgbClr val="000000"/>
                </a:solidFill>
              </a:rPr>
              <a:t>                                                                                                    20 100 kWh   (2018) </a:t>
            </a:r>
          </a:p>
          <a:p>
            <a:pPr lvl="0"/>
            <a:endParaRPr lang="cs-CZ" sz="1600" b="1" dirty="0">
              <a:solidFill>
                <a:srgbClr val="000000"/>
              </a:solidFill>
            </a:endParaRPr>
          </a:p>
          <a:p>
            <a:pPr lvl="0"/>
            <a:r>
              <a:rPr lang="cs-CZ" sz="1600" b="1" dirty="0">
                <a:solidFill>
                  <a:srgbClr val="000000"/>
                </a:solidFill>
              </a:rPr>
              <a:t>                                                                           </a:t>
            </a:r>
          </a:p>
          <a:p>
            <a:pPr lvl="0"/>
            <a:r>
              <a:rPr lang="cs-CZ" sz="1600" b="1" dirty="0">
                <a:solidFill>
                  <a:srgbClr val="000000"/>
                </a:solidFill>
              </a:rPr>
              <a:t>Spotřeba energie na vytápění a ohřev TUV :                          12 402 kWh (2016/2017)</a:t>
            </a:r>
          </a:p>
          <a:p>
            <a:pPr lvl="0"/>
            <a:r>
              <a:rPr lang="cs-CZ" sz="1600" b="1" dirty="0">
                <a:solidFill>
                  <a:srgbClr val="000000"/>
                </a:solidFill>
              </a:rPr>
              <a:t>                                                                        :                          10 500 kWh (2017/2018) </a:t>
            </a:r>
            <a:r>
              <a:rPr lang="cs-CZ" sz="1600" b="1" dirty="0">
                <a:solidFill>
                  <a:srgbClr val="FF0000"/>
                </a:solidFill>
              </a:rPr>
              <a:t>-15,4% </a:t>
            </a:r>
          </a:p>
          <a:p>
            <a:pPr lvl="0"/>
            <a:r>
              <a:rPr lang="cs-CZ" sz="1600" b="1" dirty="0">
                <a:solidFill>
                  <a:srgbClr val="000000"/>
                </a:solidFill>
              </a:rPr>
              <a:t>                                                                        :                            7 050 kWh (2018/2019) </a:t>
            </a:r>
            <a:r>
              <a:rPr lang="cs-CZ" sz="1600" b="1" dirty="0">
                <a:solidFill>
                  <a:srgbClr val="FF0000"/>
                </a:solidFill>
              </a:rPr>
              <a:t>– 33 %</a:t>
            </a:r>
          </a:p>
          <a:p>
            <a:pPr lvl="0"/>
            <a:endParaRPr lang="cs-CZ" sz="1600" b="1" dirty="0">
              <a:solidFill>
                <a:srgbClr val="000000"/>
              </a:solidFill>
            </a:endParaRPr>
          </a:p>
          <a:p>
            <a:pPr lvl="0"/>
            <a:r>
              <a:rPr lang="cs-CZ" sz="1600" b="1" dirty="0">
                <a:solidFill>
                  <a:srgbClr val="000000"/>
                </a:solidFill>
              </a:rPr>
              <a:t>Vlastní výroba FVE                          </a:t>
            </a:r>
            <a:r>
              <a:rPr lang="en-US" sz="1600" b="1" dirty="0">
                <a:solidFill>
                  <a:srgbClr val="000000"/>
                </a:solidFill>
              </a:rPr>
              <a:t> </a:t>
            </a:r>
            <a:r>
              <a:rPr lang="cs-CZ" sz="1600" b="1" dirty="0">
                <a:solidFill>
                  <a:srgbClr val="000000"/>
                </a:solidFill>
              </a:rPr>
              <a:t>                                 </a:t>
            </a:r>
            <a:r>
              <a:rPr lang="en-US" sz="1600" b="1" dirty="0">
                <a:solidFill>
                  <a:srgbClr val="000000"/>
                </a:solidFill>
              </a:rPr>
              <a:t>PV – 7</a:t>
            </a:r>
            <a:r>
              <a:rPr lang="cs-CZ" sz="1600" b="1" dirty="0">
                <a:solidFill>
                  <a:srgbClr val="000000"/>
                </a:solidFill>
              </a:rPr>
              <a:t> 2</a:t>
            </a:r>
            <a:r>
              <a:rPr lang="en-US" sz="1600" b="1" dirty="0">
                <a:solidFill>
                  <a:srgbClr val="000000"/>
                </a:solidFill>
              </a:rPr>
              <a:t>00 kW</a:t>
            </a:r>
            <a:r>
              <a:rPr lang="cs-CZ" sz="1600" b="1" dirty="0">
                <a:solidFill>
                  <a:srgbClr val="000000"/>
                </a:solidFill>
              </a:rPr>
              <a:t>p</a:t>
            </a:r>
          </a:p>
          <a:p>
            <a:pPr lvl="0"/>
            <a:r>
              <a:rPr lang="cs-CZ" sz="1600" b="1" dirty="0">
                <a:solidFill>
                  <a:srgbClr val="000000"/>
                </a:solidFill>
              </a:rPr>
              <a:t>Skutečná výroba                                                                         6 050 kWh (2017)</a:t>
            </a:r>
          </a:p>
          <a:p>
            <a:pPr lvl="0"/>
            <a:r>
              <a:rPr lang="cs-CZ" sz="1600" b="1" dirty="0">
                <a:solidFill>
                  <a:srgbClr val="000000"/>
                </a:solidFill>
              </a:rPr>
              <a:t>                                                                                                     7 123 kWh (2018)</a:t>
            </a:r>
          </a:p>
          <a:p>
            <a:pPr lvl="0"/>
            <a:endParaRPr lang="cs-CZ" sz="1600" b="1" dirty="0">
              <a:solidFill>
                <a:srgbClr val="000000"/>
              </a:solidFill>
            </a:endParaRPr>
          </a:p>
          <a:p>
            <a:pPr lvl="0"/>
            <a:endParaRPr lang="cs-CZ" sz="1600" b="1" dirty="0">
              <a:solidFill>
                <a:srgbClr val="000000"/>
              </a:solidFill>
            </a:endParaRPr>
          </a:p>
          <a:p>
            <a:pPr lvl="0"/>
            <a:r>
              <a:rPr lang="cs-CZ" sz="1400" b="1" dirty="0">
                <a:solidFill>
                  <a:srgbClr val="000000"/>
                </a:solidFill>
              </a:rPr>
              <a:t>Bylo ověřeno , že použitý model řízených dodávek  je plně funkční a může poskytovat výhody jak při řízení sítě tak i samotným uživatelům !</a:t>
            </a:r>
            <a:r>
              <a:rPr lang="cs-CZ" sz="1200" b="1" dirty="0">
                <a:solidFill>
                  <a:srgbClr val="FF0000"/>
                </a:solidFill>
              </a:rPr>
              <a:t> </a:t>
            </a:r>
            <a:endParaRPr lang="en-US" sz="1200" b="1" dirty="0">
              <a:solidFill>
                <a:srgbClr val="FF0000"/>
              </a:solidFill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A16D0A43-DCFD-4B9A-8204-D2FBC9D46EE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058" y="61307"/>
            <a:ext cx="1170574" cy="343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1757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253294" y="188640"/>
            <a:ext cx="4581128" cy="929025"/>
          </a:xfrm>
        </p:spPr>
        <p:txBody>
          <a:bodyPr>
            <a:normAutofit/>
          </a:bodyPr>
          <a:lstStyle/>
          <a:p>
            <a:r>
              <a:rPr lang="cs-CZ" sz="3600" dirty="0"/>
              <a:t> 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580" y="260648"/>
            <a:ext cx="1731590" cy="506996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7624" y="1628800"/>
            <a:ext cx="6565663" cy="4360777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2235176" y="767644"/>
            <a:ext cx="44614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Letní provoz  –  19. 25.6. 2017</a:t>
            </a:r>
          </a:p>
        </p:txBody>
      </p:sp>
    </p:spTree>
    <p:extLst>
      <p:ext uri="{BB962C8B-B14F-4D97-AF65-F5344CB8AC3E}">
        <p14:creationId xmlns:p14="http://schemas.microsoft.com/office/powerpoint/2010/main" val="3696949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617E00A6-D0E4-48BC-B166-81F5874735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31" y="260649"/>
            <a:ext cx="9091369" cy="6373600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349D7C37-0A36-4D0C-84CE-A387A99C4837}"/>
              </a:ext>
            </a:extLst>
          </p:cNvPr>
          <p:cNvSpPr txBox="1"/>
          <p:nvPr/>
        </p:nvSpPr>
        <p:spPr>
          <a:xfrm>
            <a:off x="1619672" y="5445224"/>
            <a:ext cx="5378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Letní slunečné dny s denními teplotami přes 30 </a:t>
            </a:r>
            <a:r>
              <a:rPr lang="cs-CZ" dirty="0" err="1"/>
              <a:t>oC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703194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B6037C4D-7E21-4B4A-9640-DBF8A397BC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31" y="116632"/>
            <a:ext cx="9091369" cy="6373600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3ACF16C9-E652-4FD4-A23A-7351A2981851}"/>
              </a:ext>
            </a:extLst>
          </p:cNvPr>
          <p:cNvSpPr txBox="1"/>
          <p:nvPr/>
        </p:nvSpPr>
        <p:spPr>
          <a:xfrm>
            <a:off x="2123728" y="5445224"/>
            <a:ext cx="48013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Porovnání plánované a skutečné výroby FVE</a:t>
            </a:r>
          </a:p>
        </p:txBody>
      </p:sp>
    </p:spTree>
    <p:extLst>
      <p:ext uri="{BB962C8B-B14F-4D97-AF65-F5344CB8AC3E}">
        <p14:creationId xmlns:p14="http://schemas.microsoft.com/office/powerpoint/2010/main" val="731466058"/>
      </p:ext>
    </p:extLst>
  </p:cSld>
  <p:clrMapOvr>
    <a:masterClrMapping/>
  </p:clrMapOvr>
</p:sld>
</file>

<file path=ppt/theme/theme1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7253</TotalTime>
  <Words>1807</Words>
  <Application>Microsoft Office PowerPoint</Application>
  <PresentationFormat>Předvádění na obrazovce (4:3)</PresentationFormat>
  <Paragraphs>269</Paragraphs>
  <Slides>38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3</vt:i4>
      </vt:variant>
      <vt:variant>
        <vt:lpstr>Nadpisy snímků</vt:lpstr>
      </vt:variant>
      <vt:variant>
        <vt:i4>38</vt:i4>
      </vt:variant>
    </vt:vector>
  </HeadingPairs>
  <TitlesOfParts>
    <vt:vector size="47" baseType="lpstr">
      <vt:lpstr>Arial</vt:lpstr>
      <vt:lpstr>Arial Narrow</vt:lpstr>
      <vt:lpstr>Calibri</vt:lpstr>
      <vt:lpstr>Franklin Gothic Medium</vt:lpstr>
      <vt:lpstr>Tahoma</vt:lpstr>
      <vt:lpstr>Times New Roman</vt:lpstr>
      <vt:lpstr>Výchozí návrh</vt:lpstr>
      <vt:lpstr>3_Office Theme</vt:lpstr>
      <vt:lpstr>Default Design</vt:lpstr>
      <vt:lpstr>Prezentace aplikace PowerPoint</vt:lpstr>
      <vt:lpstr>Energetický štítek budovy výpočet dle standardu 2020 </vt:lpstr>
      <vt:lpstr>Dosažená úroveň NPE </vt:lpstr>
      <vt:lpstr>Prezentace aplikace PowerPoint</vt:lpstr>
      <vt:lpstr>Prezentace aplikace PowerPoint</vt:lpstr>
      <vt:lpstr>Prezentace aplikace PowerPoint</vt:lpstr>
      <vt:lpstr>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Zimní dny  – 6.-10.2.2017 </vt:lpstr>
      <vt:lpstr>Prezentace aplikace PowerPoint</vt:lpstr>
      <vt:lpstr>Prezentace aplikace PowerPoint</vt:lpstr>
      <vt:lpstr>Prezentace aplikace PowerPoint</vt:lpstr>
      <vt:lpstr>Prezentace aplikace PowerPoint</vt:lpstr>
      <vt:lpstr>Vytápění 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Fenix Trading s.r.o.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Východiska plánu 2008</dc:title>
  <dc:creator>ota</dc:creator>
  <cp:lastModifiedBy>Cyril Svozil</cp:lastModifiedBy>
  <cp:revision>709</cp:revision>
  <dcterms:created xsi:type="dcterms:W3CDTF">2007-12-30T11:08:04Z</dcterms:created>
  <dcterms:modified xsi:type="dcterms:W3CDTF">2019-05-13T11:57:28Z</dcterms:modified>
</cp:coreProperties>
</file>